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2" r:id="rId2"/>
    <p:sldId id="271" r:id="rId3"/>
    <p:sldId id="272" r:id="rId4"/>
    <p:sldId id="275" r:id="rId5"/>
    <p:sldId id="273" r:id="rId6"/>
    <p:sldId id="261" r:id="rId7"/>
    <p:sldId id="264" r:id="rId8"/>
    <p:sldId id="263" r:id="rId9"/>
    <p:sldId id="265" r:id="rId10"/>
    <p:sldId id="266" r:id="rId11"/>
    <p:sldId id="267" r:id="rId12"/>
    <p:sldId id="268" r:id="rId13"/>
    <p:sldId id="270" r:id="rId14"/>
    <p:sldId id="276" r:id="rId15"/>
    <p:sldId id="280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1C3"/>
    <a:srgbClr val="E6C380"/>
    <a:srgbClr val="FFCC66"/>
    <a:srgbClr val="7B7BB6"/>
    <a:srgbClr val="AE98AA"/>
    <a:srgbClr val="FF0000"/>
    <a:srgbClr val="A4D6AD"/>
    <a:srgbClr val="DBF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4" autoAdjust="0"/>
    <p:restoredTop sz="82183" autoAdjust="0"/>
  </p:normalViewPr>
  <p:slideViewPr>
    <p:cSldViewPr snapToGrid="0">
      <p:cViewPr varScale="1">
        <p:scale>
          <a:sx n="55" d="100"/>
          <a:sy n="55" d="100"/>
        </p:scale>
        <p:origin x="6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BE4B6-20DD-4374-8740-81CAC9855205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E0040-D4CF-4C54-A4AF-988975EEA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E0040-D4CF-4C54-A4AF-988975EEA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1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such huge amount of antineutrino, what can we do?</a:t>
            </a:r>
          </a:p>
          <a:p>
            <a:endParaRPr lang="en-US" dirty="0"/>
          </a:p>
          <a:p>
            <a:r>
              <a:rPr lang="en-US" dirty="0"/>
              <a:t>Be careful if export to PDF.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E0040-D4CF-4C54-A4AF-988975EEA4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68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have a ‘reactor antineutrino anomaly?’ </a:t>
            </a:r>
          </a:p>
          <a:p>
            <a:r>
              <a:rPr lang="en-US" dirty="0"/>
              <a:t> “No: the previous experiments could have been biased to report flux measurements that agreed with existing predictions of the time.” </a:t>
            </a:r>
          </a:p>
          <a:p>
            <a:r>
              <a:rPr lang="en-US" dirty="0"/>
              <a:t>“Yes: but probably attributable to uncertainties in the beta-to-</a:t>
            </a:r>
            <a:r>
              <a:rPr lang="en-US" dirty="0" err="1"/>
              <a:t>νe</a:t>
            </a:r>
            <a:r>
              <a:rPr lang="en-US" dirty="0"/>
              <a:t> conversion.” </a:t>
            </a:r>
          </a:p>
          <a:p>
            <a:r>
              <a:rPr lang="en-US" dirty="0"/>
              <a:t>“Yes: the deficit could result from short-baseline sterile neutrino oscillations.”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E0040-D4CF-4C54-A4AF-988975EEA4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02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IBD</a:t>
            </a:r>
          </a:p>
          <a:p>
            <a:r>
              <a:rPr lang="en-US" dirty="0"/>
              <a:t>Detector</a:t>
            </a:r>
          </a:p>
          <a:p>
            <a:r>
              <a:rPr lang="en-US" dirty="0"/>
              <a:t>Difference with Prospect?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E0040-D4CF-4C54-A4AF-988975EEA4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82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AD12 are more sensitive to DB cores</a:t>
            </a:r>
          </a:p>
          <a:p>
            <a:r>
              <a:rPr lang="en-US" dirty="0"/>
              <a:t>AD34 are more sensitive to LA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E0040-D4CF-4C54-A4AF-988975EEA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more statistics and finer energy binning than the previous analysis</a:t>
            </a:r>
          </a:p>
          <a:p>
            <a:r>
              <a:rPr lang="en-US" dirty="0"/>
              <a:t>Story about the isotope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E0040-D4CF-4C54-A4AF-988975EEA4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4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E0040-D4CF-4C54-A4AF-988975EEA4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8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6BC8-467A-4894-AEAA-7A397B687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DEC87-1060-48F5-A976-BDAA480AC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89A7-621D-4CFD-9B85-A5BE1986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4D912-8173-4E5A-BDC1-3C1AE426133B}" type="datetime1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6053A-C327-4FB2-B219-2537E4E8A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D98D6-5097-4C2E-B872-14A88EA6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6705-84F2-4C6B-8853-F3249114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1C475-10A2-40A7-8BC4-E264ACD4C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BBCD1-824A-4F86-929D-1CE02C266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CA54-5E20-426E-9B48-2175D920E0CD}" type="datetime1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6DDD1-FFE8-4FD5-8F88-95BAC37C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043F8-9788-4636-A3E6-1B9B603A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8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8D2CB4-5883-4C25-A9E9-8024647C7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EA2C8-973C-4578-B3AB-148BA269D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BA925-5A1A-4974-B658-7580FB4B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0CBF-B026-4B10-9DC3-1F473F53C1E0}" type="datetime1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FF5F3-7987-492D-8AA2-AE70A192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D1091-E366-4A74-8D9C-1143EC80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F563-0FC4-48F1-B2BF-30DF9ABB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4BAD1-6EC8-40B6-8720-14D569C6F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43255-1BAF-4B28-8628-D9EC97D8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2BF9A373-E133-48A4-8468-017FD56D9DEF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B220-4B66-4B7D-BAD2-37AE1AD8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DPF 2019, Wenqiang Gu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0AA04-965E-40F7-A650-7AD94045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56AEEAA-EDF5-4B83-8418-26E7E0211B8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B3B42-8D87-40EE-8CD6-8A0F0818706B}"/>
              </a:ext>
            </a:extLst>
          </p:cNvPr>
          <p:cNvCxnSpPr/>
          <p:nvPr userDrawn="1"/>
        </p:nvCxnSpPr>
        <p:spPr>
          <a:xfrm>
            <a:off x="838200" y="1207294"/>
            <a:ext cx="98393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0A0B0DA-163A-42F6-8D00-34A382CAB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559" y="321072"/>
            <a:ext cx="1134482" cy="9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1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1B33-8DBC-4D5C-9C50-573A7125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61DDF-7238-431C-8F20-8C959D220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5A82C-EF40-4203-8AA6-8CEC0D3E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367F-FB8B-4773-9767-08E2D0A4E8B3}" type="datetime1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1997-B3BE-4CFF-B6FB-F0D88276E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4D245-839C-426C-A133-8A72C815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3156-0A6C-4294-A520-7CB961D10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46EA8-8369-4825-80E1-FA1C03DDD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BB179-4C0C-4791-84FF-F14C8C917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EB95C-C9FD-4C7E-A272-38DF5C4E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8405-4FC5-43C7-A77C-934E85B72887}" type="datetime1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E73B2-F6D2-4D92-BBCE-399AA026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D7BD-FB1E-4AD7-B481-5CC74A90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9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F9BB-01D3-4D9A-A156-09532E78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62F2C-C3C4-442C-8424-EB3EB7423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500EB-F507-4D7A-ABB0-BB39A1FA8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8AFC1-DA54-4BC2-B85E-70986F280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7B9A93-1A2D-44EF-916C-5AE725EBA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000DA4-E299-45F8-AEBC-0C652F8E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ABE5-899F-42E6-A68E-7B38194BD1BD}" type="datetime1">
              <a:rPr lang="en-US" smtClean="0"/>
              <a:t>7/24/2019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A069D-C977-4FC1-B66F-227C697E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572B4-93EE-423D-B34F-7636A4C4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5BB1-2818-42BB-AD70-31A66DCD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59C94-30F3-475F-9A71-00FE8BA8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D0A6-DD64-466C-89F8-FD95A53E9B3D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ED281-972A-451C-B0DD-34FE8635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7A15C-96E1-464D-B18B-407451B2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9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1AEB6-353A-47CA-B526-B6B3974D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2966F-E8CF-4CB1-B52D-7D818ACE03B2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915C8-C620-4A7D-8F7E-4881F883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3FA3E-C54F-4219-9D51-EA502287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6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D143-A388-4DF6-AEF1-8986C0E9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5877-A3D7-408C-9EED-CE23E7B3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55598-969A-4975-B7B5-C54A5FFAF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153AA-E3C1-42B8-9B0E-206D819B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8E4F8-D0FD-40D1-88EB-43E201CD51D8}" type="datetime1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53584-E4AF-412F-A6FC-D7A08BB5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7CBE3-C406-4F1B-A8C8-E249D1CA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8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18D4-F562-41EB-B19C-E0950E2B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E9F72-BB47-4B88-BEA3-139D1CD67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2027C-DFF4-4AD4-8565-162C11B13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2A602-ADB5-4697-B356-3ABD1790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1CC3-AA58-47D1-B380-9737D9FE0F5F}" type="datetime1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DD410-2BD3-4D9E-BF0F-92CB3E04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F1E0A-C618-42F4-BE26-179F2AB9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2638CF-A43F-47B3-A630-80F9BA64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80610-02A4-471C-BFFC-5C75315DA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81126"/>
            <a:ext cx="10515600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FA661-5131-4945-9325-D25C5C97B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4304E-F972-4325-BB87-D6C491C5EB8F}" type="datetime1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56E1-D84C-4BEE-8FC7-65ED3DCA0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DPF 2019, Wenqiang Gu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F0A98-E222-4854-8890-17A34E611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AEEAA-EDF5-4B83-8418-26E7E0211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4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4.png"/><Relationship Id="rId4" Type="http://schemas.openxmlformats.org/officeDocument/2006/relationships/image" Target="../media/image2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13" Type="http://schemas.openxmlformats.org/officeDocument/2006/relationships/image" Target="../media/image22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1.tm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20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tif"/><Relationship Id="rId14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38B9-4ED0-4607-80EB-410230DF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DPF 2019, Wenqiang Gu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86904-7180-46DB-81BB-F415B237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0B85CE4E-F279-4644-8D25-F195896A8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66" y="185974"/>
            <a:ext cx="1271087" cy="10422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8B2E1B-B0E5-4E15-A9A0-56363F66C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81" y="158827"/>
            <a:ext cx="3360031" cy="1230315"/>
          </a:xfrm>
          <a:prstGeom prst="rect">
            <a:avLst/>
          </a:prstGeom>
        </p:spPr>
      </p:pic>
      <p:pic>
        <p:nvPicPr>
          <p:cNvPr id="25" name="Picture 24" descr="A picture containing object&#10;&#10;Description automatically generated">
            <a:extLst>
              <a:ext uri="{FF2B5EF4-FFF2-40B4-BE49-F238E27FC236}">
                <a16:creationId xmlns:a16="http://schemas.microsoft.com/office/drawing/2014/main" id="{67DA6625-A09D-4A7C-B715-841CADD90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19677"/>
            <a:ext cx="3358560" cy="1393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C436315-E845-4BA2-BEFF-39D18C590E2F}"/>
              </a:ext>
            </a:extLst>
          </p:cNvPr>
          <p:cNvSpPr txBox="1"/>
          <p:nvPr/>
        </p:nvSpPr>
        <p:spPr>
          <a:xfrm>
            <a:off x="8065958" y="952956"/>
            <a:ext cx="242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rPr>
              <a:t>Northeastern University</a:t>
            </a:r>
          </a:p>
        </p:txBody>
      </p:sp>
      <p:pic>
        <p:nvPicPr>
          <p:cNvPr id="22" name="Picture 21" descr="A picture containing outdoor, grass, sky, building&#10;&#10;Description automatically generated">
            <a:extLst>
              <a:ext uri="{FF2B5EF4-FFF2-40B4-BE49-F238E27FC236}">
                <a16:creationId xmlns:a16="http://schemas.microsoft.com/office/drawing/2014/main" id="{8A9CC206-F505-4AF8-ABEE-8A99B7E21A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7" b="7273"/>
          <a:stretch/>
        </p:blipFill>
        <p:spPr>
          <a:xfrm>
            <a:off x="1436476" y="1588083"/>
            <a:ext cx="9318610" cy="4676811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D5F4FA6-CBD6-4679-A8FF-E8E87E4A4829}"/>
              </a:ext>
            </a:extLst>
          </p:cNvPr>
          <p:cNvSpPr/>
          <p:nvPr/>
        </p:nvSpPr>
        <p:spPr>
          <a:xfrm>
            <a:off x="1855449" y="2497111"/>
            <a:ext cx="8406837" cy="1132422"/>
          </a:xfrm>
          <a:prstGeom prst="roundRect">
            <a:avLst/>
          </a:prstGeom>
          <a:solidFill>
            <a:schemeClr val="tx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ACA42270-ED2D-47BC-99BD-FCA6CAC757DC}"/>
              </a:ext>
            </a:extLst>
          </p:cNvPr>
          <p:cNvSpPr txBox="1">
            <a:spLocks/>
          </p:cNvSpPr>
          <p:nvPr/>
        </p:nvSpPr>
        <p:spPr>
          <a:xfrm>
            <a:off x="1436476" y="2532240"/>
            <a:ext cx="9144000" cy="10972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Reactor antineutrino flux and spectrum measurement from </a:t>
            </a:r>
            <a:r>
              <a:rPr lang="en-US" altLang="zh-CN" sz="3600" b="1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Daya</a:t>
            </a:r>
            <a:r>
              <a:rPr lang="en-US" altLang="zh-CN" sz="36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 Bay</a:t>
            </a:r>
            <a:endParaRPr lang="en-US" sz="36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99AB05-4415-436E-A582-C76715E225BD}"/>
              </a:ext>
            </a:extLst>
          </p:cNvPr>
          <p:cNvSpPr/>
          <p:nvPr/>
        </p:nvSpPr>
        <p:spPr>
          <a:xfrm>
            <a:off x="3018044" y="3660829"/>
            <a:ext cx="6155473" cy="884587"/>
          </a:xfrm>
          <a:prstGeom prst="roundRect">
            <a:avLst/>
          </a:prstGeom>
          <a:solidFill>
            <a:schemeClr val="tx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4">
            <a:extLst>
              <a:ext uri="{FF2B5EF4-FFF2-40B4-BE49-F238E27FC236}">
                <a16:creationId xmlns:a16="http://schemas.microsoft.com/office/drawing/2014/main" id="{5A141DDD-B62F-4793-9E91-77F27EC77877}"/>
              </a:ext>
            </a:extLst>
          </p:cNvPr>
          <p:cNvSpPr txBox="1">
            <a:spLocks/>
          </p:cNvSpPr>
          <p:nvPr/>
        </p:nvSpPr>
        <p:spPr>
          <a:xfrm>
            <a:off x="3018044" y="3660828"/>
            <a:ext cx="6155473" cy="8845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Wenqiang Gu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On behalf of the </a:t>
            </a:r>
            <a:r>
              <a:rPr lang="en-US" altLang="zh-CN" sz="2000" b="1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Daya</a:t>
            </a:r>
            <a:r>
              <a:rPr lang="en-US" altLang="zh-CN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 Bay </a:t>
            </a:r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sym typeface="+mn-lt"/>
              </a:rPr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397054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36CFA-EDD3-4AC6-AC86-BC2E5B56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84" y="1603283"/>
            <a:ext cx="3426842" cy="3349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307C1E-66DE-46D6-89DC-40E4822D98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Updated absolute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flux &amp; spectrum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307C1E-66DE-46D6-89DC-40E4822D9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449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2C98-143C-4167-A96D-A50A5380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EF314-0CD8-4669-BC68-32D42933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B050D-81E0-4372-85D7-4ECAAEC79DE3}"/>
              </a:ext>
            </a:extLst>
          </p:cNvPr>
          <p:cNvSpPr/>
          <p:nvPr/>
        </p:nvSpPr>
        <p:spPr>
          <a:xfrm>
            <a:off x="9500237" y="1074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arXiv:1808.10836 [hep-ex]</a:t>
            </a:r>
          </a:p>
        </p:txBody>
      </p:sp>
      <p:pic>
        <p:nvPicPr>
          <p:cNvPr id="7" name="Picture 6" descr="A picture containing object, antenna  Description generated with very high confidence">
            <a:extLst>
              <a:ext uri="{FF2B5EF4-FFF2-40B4-BE49-F238E27FC236}">
                <a16:creationId xmlns:a16="http://schemas.microsoft.com/office/drawing/2014/main" id="{1A440F2E-469E-4255-AC31-065C0AB83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1569454"/>
            <a:ext cx="3922823" cy="2803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F83C54-79D5-495F-8A08-3F60C2C5F580}"/>
              </a:ext>
            </a:extLst>
          </p:cNvPr>
          <p:cNvSpPr txBox="1"/>
          <p:nvPr/>
        </p:nvSpPr>
        <p:spPr>
          <a:xfrm>
            <a:off x="945586" y="5367404"/>
            <a:ext cx="442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Consistent with previous experiments and world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0BE8C5-F78C-470E-BD30-96DAEE932841}"/>
                  </a:ext>
                </a:extLst>
              </p:cNvPr>
              <p:cNvSpPr txBox="1"/>
              <p:nvPr/>
            </p:nvSpPr>
            <p:spPr>
              <a:xfrm>
                <a:off x="1099294" y="4427112"/>
                <a:ext cx="4276052" cy="668581"/>
              </a:xfrm>
              <a:prstGeom prst="rect">
                <a:avLst/>
              </a:prstGeom>
              <a:solidFill>
                <a:srgbClr val="D0F1C3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latin typeface="CMU Concrete" panose="02000603000000000000" pitchFamily="2" charset="0"/>
                    <a:ea typeface="CMU Concrete" panose="02000603000000000000" pitchFamily="2" charset="0"/>
                    <a:cs typeface="CMU Concrete" panose="02000603000000000000" pitchFamily="2" charset="0"/>
                  </a:rPr>
                  <a:t> = </a:t>
                </a:r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(5.91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0.09)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latin typeface="CMU Concrete" panose="02000603000000000000" pitchFamily="2" charset="0"/>
                    <a:ea typeface="CMU Concrete" panose="02000603000000000000" pitchFamily="2" charset="0"/>
                    <a:cs typeface="CMU Concrete" panose="02000603000000000000" pitchFamily="2" charset="0"/>
                  </a:rPr>
                  <a:t> 10</a:t>
                </a:r>
                <a:r>
                  <a:rPr lang="en-US" baseline="30000" dirty="0">
                    <a:latin typeface="CMU Concrete" panose="02000603000000000000" pitchFamily="2" charset="0"/>
                    <a:ea typeface="CMU Concrete" panose="02000603000000000000" pitchFamily="2" charset="0"/>
                    <a:cs typeface="CMU Concrete" panose="02000603000000000000" pitchFamily="2" charset="0"/>
                  </a:rPr>
                  <a:t>-43</a:t>
                </a:r>
                <a:r>
                  <a:rPr lang="en-US" dirty="0">
                    <a:latin typeface="CMU Concrete" panose="02000603000000000000" pitchFamily="2" charset="0"/>
                    <a:ea typeface="CMU Concrete" panose="02000603000000000000" pitchFamily="2" charset="0"/>
                    <a:cs typeface="CMU Concrete" panose="02000603000000000000" pitchFamily="2" charset="0"/>
                  </a:rPr>
                  <a:t> </a:t>
                </a:r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cm</a:t>
                </a:r>
                <a:r>
                  <a:rPr lang="en-US" baseline="300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2</a:t>
                </a:r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/ fission</a:t>
                </a:r>
              </a:p>
              <a:p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R(Huber-Mueller) = 0.952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Concrete" panose="02000603000000000000" pitchFamily="2" charset="0"/>
                        <a:cs typeface="CMU Concrete" panose="02000603000000000000" pitchFamily="2" charset="0"/>
                      </a:rPr>
                      <m:t>±</m:t>
                    </m:r>
                  </m:oMath>
                </a14:m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0.014 (exp.)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0BE8C5-F78C-470E-BD30-96DAEE932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94" y="4427112"/>
                <a:ext cx="4276052" cy="668581"/>
              </a:xfrm>
              <a:prstGeom prst="rect">
                <a:avLst/>
              </a:prstGeom>
              <a:blipFill>
                <a:blip r:embed="rId5"/>
                <a:stretch>
                  <a:fillRect l="-1140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6A1D4EC-B680-4D97-A2E9-D1B2CD59802F}"/>
              </a:ext>
            </a:extLst>
          </p:cNvPr>
          <p:cNvSpPr txBox="1"/>
          <p:nvPr/>
        </p:nvSpPr>
        <p:spPr>
          <a:xfrm>
            <a:off x="2667585" y="1357818"/>
            <a:ext cx="128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1230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9B11C-D350-404B-9146-EFEB6E58C229}"/>
              </a:ext>
            </a:extLst>
          </p:cNvPr>
          <p:cNvSpPr txBox="1"/>
          <p:nvPr/>
        </p:nvSpPr>
        <p:spPr>
          <a:xfrm>
            <a:off x="7859202" y="1275378"/>
            <a:ext cx="128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1958 days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A0A3A-1A4A-4ADB-B897-6B16A015EF64}"/>
              </a:ext>
            </a:extLst>
          </p:cNvPr>
          <p:cNvSpPr/>
          <p:nvPr/>
        </p:nvSpPr>
        <p:spPr>
          <a:xfrm>
            <a:off x="6604000" y="5095693"/>
            <a:ext cx="5171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Spectral shape (normalized) </a:t>
            </a:r>
            <a:r>
              <a:rPr lang="en-US" dirty="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NOT 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consistent with model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Global discrepancy: 5.3 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Local deviation in 4-6 MeV: 6.3 σ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ADB8B8-A144-412E-A71E-BF405DBC3D8D}"/>
              </a:ext>
            </a:extLst>
          </p:cNvPr>
          <p:cNvSpPr/>
          <p:nvPr/>
        </p:nvSpPr>
        <p:spPr>
          <a:xfrm>
            <a:off x="9500237" y="334009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arXiv:1904.07812 [hep-ex]</a:t>
            </a:r>
          </a:p>
        </p:txBody>
      </p:sp>
      <p:pic>
        <p:nvPicPr>
          <p:cNvPr id="16" name="Obrázek 14">
            <a:extLst>
              <a:ext uri="{FF2B5EF4-FFF2-40B4-BE49-F238E27FC236}">
                <a16:creationId xmlns:a16="http://schemas.microsoft.com/office/drawing/2014/main" id="{06F0B567-CC14-4CDE-9F3D-7253CCB763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7817" b="5844"/>
          <a:stretch/>
        </p:blipFill>
        <p:spPr>
          <a:xfrm>
            <a:off x="10133735" y="3092162"/>
            <a:ext cx="1957265" cy="12351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B1C46D-3C9B-483B-9035-86914829EFAE}"/>
              </a:ext>
            </a:extLst>
          </p:cNvPr>
          <p:cNvSpPr txBox="1"/>
          <p:nvPr/>
        </p:nvSpPr>
        <p:spPr>
          <a:xfrm>
            <a:off x="10726310" y="3596115"/>
            <a:ext cx="1352384" cy="954107"/>
          </a:xfrm>
          <a:prstGeom prst="rect">
            <a:avLst/>
          </a:prstGeom>
          <a:solidFill>
            <a:srgbClr val="D0F1C3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MU Concrete" panose="02000603000000000000" pitchFamily="2" charset="0"/>
                <a:ea typeface="CMU Concrete" panose="02000603000000000000" pitchFamily="2" charset="0"/>
                <a:cs typeface="CMU Concrete" panose="02000603000000000000" pitchFamily="2" charset="0"/>
              </a:rPr>
              <a:t>Energy model </a:t>
            </a:r>
            <a:r>
              <a:rPr lang="en-US" sz="1400" b="1" dirty="0" err="1">
                <a:latin typeface="CMU Concrete" panose="02000603000000000000" pitchFamily="2" charset="0"/>
                <a:ea typeface="CMU Concrete" panose="02000603000000000000" pitchFamily="2" charset="0"/>
                <a:cs typeface="CMU Concrete" panose="02000603000000000000" pitchFamily="2" charset="0"/>
              </a:rPr>
              <a:t>uncer</a:t>
            </a:r>
            <a:r>
              <a:rPr lang="en-US" sz="1400" b="1" dirty="0">
                <a:latin typeface="CMU Concrete" panose="02000603000000000000" pitchFamily="2" charset="0"/>
                <a:ea typeface="CMU Concrete" panose="02000603000000000000" pitchFamily="2" charset="0"/>
                <a:cs typeface="CMU Concrete" panose="02000603000000000000" pitchFamily="2" charset="0"/>
              </a:rPr>
              <a:t>. largely improved</a:t>
            </a:r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2F7050CE-B962-4AD6-AC57-E6144002F11A}"/>
              </a:ext>
            </a:extLst>
          </p:cNvPr>
          <p:cNvSpPr/>
          <p:nvPr/>
        </p:nvSpPr>
        <p:spPr>
          <a:xfrm>
            <a:off x="9493992" y="3376568"/>
            <a:ext cx="590004" cy="439094"/>
          </a:xfrm>
          <a:prstGeom prst="stripedRightArrow">
            <a:avLst/>
          </a:prstGeom>
          <a:solidFill>
            <a:srgbClr val="D0F1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7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>
            <a:extLst>
              <a:ext uri="{FF2B5EF4-FFF2-40B4-BE49-F238E27FC236}">
                <a16:creationId xmlns:a16="http://schemas.microsoft.com/office/drawing/2014/main" id="{EE7A114E-994A-4CC7-94CB-7BE1BB880D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4785"/>
          <a:stretch/>
        </p:blipFill>
        <p:spPr bwMode="auto">
          <a:xfrm>
            <a:off x="8153400" y="1613075"/>
            <a:ext cx="3980763" cy="385824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9BAF0-C227-4C66-9CCC-888F3347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evolution &amp;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FC7C2-DDD2-4912-AE08-C2EF30078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680"/>
            <a:ext cx="7456714" cy="4795838"/>
          </a:xfrm>
        </p:spPr>
        <p:txBody>
          <a:bodyPr/>
          <a:lstStyle/>
          <a:p>
            <a:r>
              <a:rPr lang="en-US" dirty="0"/>
              <a:t>Spectral evolution observed in early result</a:t>
            </a:r>
          </a:p>
          <a:p>
            <a:pPr lvl="1"/>
            <a:r>
              <a:rPr lang="en-US" dirty="0"/>
              <a:t>Can decompose </a:t>
            </a:r>
            <a:r>
              <a:rPr lang="en-US" baseline="30000" dirty="0"/>
              <a:t>235</a:t>
            </a:r>
            <a:r>
              <a:rPr lang="en-US" dirty="0"/>
              <a:t>U/</a:t>
            </a:r>
            <a:r>
              <a:rPr lang="en-US" baseline="30000" dirty="0"/>
              <a:t>239</a:t>
            </a:r>
            <a:r>
              <a:rPr lang="en-US" dirty="0"/>
              <a:t>Pu antineutrino flux</a:t>
            </a:r>
          </a:p>
          <a:p>
            <a:pPr lvl="1"/>
            <a:r>
              <a:rPr lang="en-US" dirty="0"/>
              <a:t>In a very coarse energy binning</a:t>
            </a:r>
          </a:p>
          <a:p>
            <a:r>
              <a:rPr lang="en-US" dirty="0"/>
              <a:t>Given 3.5M IBDs at near sites, </a:t>
            </a:r>
            <a:r>
              <a:rPr lang="en-US" dirty="0" err="1"/>
              <a:t>Daya</a:t>
            </a:r>
            <a:r>
              <a:rPr lang="en-US" dirty="0"/>
              <a:t> Bay extracts </a:t>
            </a:r>
            <a:r>
              <a:rPr lang="en-US" baseline="30000" dirty="0"/>
              <a:t>235</a:t>
            </a:r>
            <a:r>
              <a:rPr lang="en-US" dirty="0"/>
              <a:t>U &amp; </a:t>
            </a:r>
            <a:r>
              <a:rPr lang="en-US" baseline="30000" dirty="0"/>
              <a:t>239</a:t>
            </a:r>
            <a:r>
              <a:rPr lang="en-US" dirty="0"/>
              <a:t>Pu antineutrino spectra</a:t>
            </a:r>
          </a:p>
          <a:p>
            <a:pPr lvl="1"/>
            <a:r>
              <a:rPr lang="en-US" dirty="0"/>
              <a:t>In 26 energy bins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E5B69-E12C-4327-BCF5-67D47731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12A51-B3DF-41FA-A55D-778EAF31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422B94-60E0-460B-8CCA-7E6DCEDED853}"/>
              </a:ext>
            </a:extLst>
          </p:cNvPr>
          <p:cNvSpPr/>
          <p:nvPr/>
        </p:nvSpPr>
        <p:spPr>
          <a:xfrm>
            <a:off x="9209965" y="1313053"/>
            <a:ext cx="292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Phys. Rev. Lett. 118.251801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D81BD1-DF3D-4BB8-9FAF-426B4AFCB974}"/>
              </a:ext>
            </a:extLst>
          </p:cNvPr>
          <p:cNvGrpSpPr/>
          <p:nvPr/>
        </p:nvGrpSpPr>
        <p:grpSpPr>
          <a:xfrm>
            <a:off x="4869723" y="4322752"/>
            <a:ext cx="3156636" cy="2146915"/>
            <a:chOff x="673100" y="3923051"/>
            <a:chExt cx="3156636" cy="21469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EC29E2-A22B-4AF0-9DC6-D381833E7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276"/>
            <a:stretch/>
          </p:blipFill>
          <p:spPr>
            <a:xfrm>
              <a:off x="673100" y="3923051"/>
              <a:ext cx="3156636" cy="21469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BA5D2B-9ABC-471B-8135-5839BDCAC2C9}"/>
                </a:ext>
              </a:extLst>
            </p:cNvPr>
            <p:cNvSpPr txBox="1">
              <a:spLocks/>
            </p:cNvSpPr>
            <p:nvPr/>
          </p:nvSpPr>
          <p:spPr>
            <a:xfrm>
              <a:off x="1571119" y="4001165"/>
              <a:ext cx="76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29FF"/>
                  </a:solidFill>
                  <a:uFillTx/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IBD </a:t>
              </a:r>
            </a:p>
            <a:p>
              <a:r>
                <a:rPr lang="en-US" dirty="0" err="1">
                  <a:solidFill>
                    <a:srgbClr val="FF29FF"/>
                  </a:solidFill>
                  <a:uFillTx/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thres</a:t>
              </a:r>
              <a:r>
                <a:rPr lang="en-US" dirty="0">
                  <a:solidFill>
                    <a:srgbClr val="FF29FF"/>
                  </a:solidFill>
                  <a:uFillTx/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.</a:t>
              </a:r>
            </a:p>
          </p:txBody>
        </p:sp>
      </p:grp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DA97C289-E216-4706-91CC-E482AC697558}"/>
              </a:ext>
            </a:extLst>
          </p:cNvPr>
          <p:cNvSpPr/>
          <p:nvPr/>
        </p:nvSpPr>
        <p:spPr>
          <a:xfrm flipH="1">
            <a:off x="8273144" y="5710677"/>
            <a:ext cx="831121" cy="538388"/>
          </a:xfrm>
          <a:prstGeom prst="stripedRightArrow">
            <a:avLst/>
          </a:prstGeom>
          <a:solidFill>
            <a:srgbClr val="D0F1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3CB4-E041-4601-8DE5-85A03DB2997F}"/>
              </a:ext>
            </a:extLst>
          </p:cNvPr>
          <p:cNvSpPr txBox="1"/>
          <p:nvPr/>
        </p:nvSpPr>
        <p:spPr>
          <a:xfrm>
            <a:off x="9209965" y="5662678"/>
            <a:ext cx="2601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Slopes indicate enhanced contribution from </a:t>
            </a:r>
            <a:r>
              <a:rPr lang="en-US" baseline="30000" dirty="0">
                <a:solidFill>
                  <a:srgbClr val="C0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239</a:t>
            </a:r>
            <a:r>
              <a:rPr lang="en-US" dirty="0">
                <a:solidFill>
                  <a:srgbClr val="C0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Pu at high energy </a:t>
            </a:r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CA196735-3AC3-4067-B1E1-67FF98F077A4}"/>
              </a:ext>
            </a:extLst>
          </p:cNvPr>
          <p:cNvSpPr/>
          <p:nvPr/>
        </p:nvSpPr>
        <p:spPr>
          <a:xfrm rot="5400000" flipH="1">
            <a:off x="10627707" y="5127932"/>
            <a:ext cx="627101" cy="538388"/>
          </a:xfrm>
          <a:prstGeom prst="stripedRightArrow">
            <a:avLst/>
          </a:prstGeom>
          <a:solidFill>
            <a:srgbClr val="D0F1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2FD6C-8BC1-42DB-8FD1-191AF3114EB8}"/>
              </a:ext>
            </a:extLst>
          </p:cNvPr>
          <p:cNvSpPr txBox="1"/>
          <p:nvPr/>
        </p:nvSpPr>
        <p:spPr>
          <a:xfrm>
            <a:off x="6433027" y="5662678"/>
            <a:ext cx="1720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by Xin Qian (BNL)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5F6BD2-AF07-44A5-8C52-30364286E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631" y="4322753"/>
            <a:ext cx="2849816" cy="2032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EF2EA3-2D99-46C4-A539-ADA320BBDBA6}"/>
              </a:ext>
            </a:extLst>
          </p:cNvPr>
          <p:cNvSpPr txBox="1"/>
          <p:nvPr/>
        </p:nvSpPr>
        <p:spPr>
          <a:xfrm>
            <a:off x="1973606" y="4322752"/>
            <a:ext cx="2117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Fission fraction evolution</a:t>
            </a:r>
          </a:p>
        </p:txBody>
      </p:sp>
    </p:spTree>
    <p:extLst>
      <p:ext uri="{BB962C8B-B14F-4D97-AF65-F5344CB8AC3E}">
        <p14:creationId xmlns:p14="http://schemas.microsoft.com/office/powerpoint/2010/main" val="1031670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B667-4BF1-4E70-8B55-EF4CD117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</a:t>
            </a:r>
            <a:r>
              <a:rPr lang="en-US" baseline="30000" dirty="0"/>
              <a:t>235</a:t>
            </a:r>
            <a:r>
              <a:rPr lang="en-US" dirty="0"/>
              <a:t>U &amp; </a:t>
            </a:r>
            <a:r>
              <a:rPr lang="en-US" baseline="30000" dirty="0"/>
              <a:t>239</a:t>
            </a:r>
            <a:r>
              <a:rPr lang="en-US" dirty="0"/>
              <a:t>Pu antineutrino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2D942-FFEB-42A3-A316-6804CFF6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126"/>
            <a:ext cx="6555059" cy="47958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 measurement of antineutrino energy spectrum of </a:t>
            </a:r>
            <a:r>
              <a:rPr lang="en-US" baseline="30000" dirty="0"/>
              <a:t>239</a:t>
            </a:r>
            <a:r>
              <a:rPr lang="en-US" dirty="0"/>
              <a:t>Pu</a:t>
            </a:r>
          </a:p>
          <a:p>
            <a:endParaRPr lang="en-US" dirty="0"/>
          </a:p>
          <a:p>
            <a:r>
              <a:rPr lang="en-US" dirty="0"/>
              <a:t>First measurement of </a:t>
            </a:r>
            <a:r>
              <a:rPr lang="en-US" baseline="30000" dirty="0"/>
              <a:t>235</a:t>
            </a:r>
            <a:r>
              <a:rPr lang="en-US" dirty="0"/>
              <a:t>U in a commercial reactor </a:t>
            </a:r>
          </a:p>
          <a:p>
            <a:endParaRPr lang="en-US" dirty="0"/>
          </a:p>
          <a:p>
            <a:r>
              <a:rPr lang="en-US" dirty="0"/>
              <a:t>Similar deviation in 4-6MeV for </a:t>
            </a:r>
            <a:r>
              <a:rPr lang="en-US" baseline="30000" dirty="0"/>
              <a:t>235</a:t>
            </a:r>
            <a:r>
              <a:rPr lang="en-US" dirty="0"/>
              <a:t>U and </a:t>
            </a:r>
            <a:r>
              <a:rPr lang="en-US" baseline="30000" dirty="0"/>
              <a:t>239</a:t>
            </a:r>
            <a:r>
              <a:rPr lang="en-US" dirty="0"/>
              <a:t>Pu when normalized</a:t>
            </a:r>
          </a:p>
          <a:p>
            <a:endParaRPr lang="en-US" dirty="0"/>
          </a:p>
          <a:p>
            <a:r>
              <a:rPr lang="en-US" dirty="0"/>
              <a:t>IBD yield comparison</a:t>
            </a:r>
          </a:p>
          <a:p>
            <a:pPr marL="0" indent="0">
              <a:buNone/>
            </a:pPr>
            <a:r>
              <a:rPr lang="en-US" baseline="30000" dirty="0"/>
              <a:t>235</a:t>
            </a:r>
            <a:r>
              <a:rPr lang="en-US" dirty="0"/>
              <a:t>U: data/prediction = 0.92 ±0.023(exp.)</a:t>
            </a:r>
          </a:p>
          <a:p>
            <a:pPr marL="0" indent="0">
              <a:buNone/>
            </a:pPr>
            <a:r>
              <a:rPr lang="en-US" baseline="30000" dirty="0"/>
              <a:t>239</a:t>
            </a:r>
            <a:r>
              <a:rPr lang="en-US" dirty="0"/>
              <a:t>Pu: data/prediction = 0.99 ±0.057(exp.)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903F2-9DD8-4680-AB5B-19B8CC8A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220F6-DAB7-4319-AE04-5F3EE38B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B480D-4210-4B83-A4D2-72669C037238}"/>
              </a:ext>
            </a:extLst>
          </p:cNvPr>
          <p:cNvSpPr/>
          <p:nvPr/>
        </p:nvSpPr>
        <p:spPr>
          <a:xfrm>
            <a:off x="9500237" y="1074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arXiv:1904.07812 [hep-ex]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2425AE-91EE-41B4-AE25-1C958AF6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874" y="1571346"/>
            <a:ext cx="4218491" cy="40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57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480E-2E6D-4924-85DD-9A46CA0D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6E59A-D535-4E87-9E64-D770AC1B2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Daya</a:t>
                </a:r>
                <a:r>
                  <a:rPr lang="en-US" dirty="0"/>
                  <a:t> Bay has accumulated unprecedented (3.9 million) reactor antineutrino interactions</a:t>
                </a:r>
              </a:p>
              <a:p>
                <a:r>
                  <a:rPr lang="en-US" dirty="0"/>
                  <a:t>Improved reactor antineutrino flux measurement</a:t>
                </a:r>
              </a:p>
              <a:p>
                <a:pPr lvl="1"/>
                <a:r>
                  <a:rPr lang="en-US" dirty="0"/>
                  <a:t>Neutron-related detection efficiency improved by a factor of 2</a:t>
                </a:r>
              </a:p>
              <a:p>
                <a:pPr lvl="1"/>
                <a:r>
                  <a:rPr lang="en-US" dirty="0"/>
                  <a:t>Data/prediction (Huber-Mueller) = 0.952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0.014 (exp.)</a:t>
                </a:r>
              </a:p>
              <a:p>
                <a:pPr lvl="1"/>
                <a:r>
                  <a:rPr lang="en-US" dirty="0"/>
                  <a:t>Consistent with world average</a:t>
                </a:r>
              </a:p>
              <a:p>
                <a:r>
                  <a:rPr lang="en-US" dirty="0"/>
                  <a:t>Measurement of antineutrino energy spectra from </a:t>
                </a:r>
                <a:r>
                  <a:rPr lang="en-US" baseline="30000" dirty="0"/>
                  <a:t>235</a:t>
                </a:r>
                <a:r>
                  <a:rPr lang="en-US" dirty="0"/>
                  <a:t>U and </a:t>
                </a:r>
                <a:r>
                  <a:rPr lang="en-US" baseline="30000" dirty="0"/>
                  <a:t>239</a:t>
                </a:r>
                <a:r>
                  <a:rPr lang="en-US" dirty="0"/>
                  <a:t>Pu</a:t>
                </a:r>
              </a:p>
              <a:p>
                <a:pPr lvl="1"/>
                <a:r>
                  <a:rPr lang="en-US" baseline="30000" dirty="0"/>
                  <a:t>235</a:t>
                </a:r>
                <a:r>
                  <a:rPr lang="en-US" dirty="0"/>
                  <a:t>U: First time in a commercial reactor</a:t>
                </a:r>
              </a:p>
              <a:p>
                <a:pPr lvl="1"/>
                <a:r>
                  <a:rPr lang="en-US" baseline="30000" dirty="0"/>
                  <a:t>239</a:t>
                </a:r>
                <a:r>
                  <a:rPr lang="en-US" dirty="0"/>
                  <a:t>Pu: First time in the world</a:t>
                </a:r>
              </a:p>
              <a:p>
                <a:r>
                  <a:rPr lang="en-US" dirty="0" err="1"/>
                  <a:t>Daya</a:t>
                </a:r>
                <a:r>
                  <a:rPr lang="en-US" dirty="0"/>
                  <a:t> Bay expect to continue taking data until end of 2020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6E59A-D535-4E87-9E64-D770AC1B2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B076B-62DE-438F-98CD-0525D5BC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BA8E6-AB90-4315-8CB6-7291C83B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61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30E5FD-4BB2-4CCC-A571-85460C3F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0070C0"/>
                </a:solidFill>
              </a:rPr>
              <a:t>Thanks!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3473-F15F-4FD9-9909-A31284689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17164-4FAC-4817-A01E-F8EB5493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C8F9B-22EC-44B8-B205-4A3BBC20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5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04A01-1734-481B-9B52-1A3D3C8D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54C4F-3C94-47B4-B53E-B0F8A490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FD68A3CD-B983-4673-BAFF-F3EC5E48AD4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1455753"/>
                  </p:ext>
                </p:extLst>
              </p:nvPr>
            </p:nvGraphicFramePr>
            <p:xfrm>
              <a:off x="1622742" y="37160"/>
              <a:ext cx="8565515" cy="668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4671">
                      <a:extLst>
                        <a:ext uri="{9D8B030D-6E8A-4147-A177-3AD203B41FA5}">
                          <a16:colId xmlns:a16="http://schemas.microsoft.com/office/drawing/2014/main" val="2020323978"/>
                        </a:ext>
                      </a:extLst>
                    </a:gridCol>
                    <a:gridCol w="3966512">
                      <a:extLst>
                        <a:ext uri="{9D8B030D-6E8A-4147-A177-3AD203B41FA5}">
                          <a16:colId xmlns:a16="http://schemas.microsoft.com/office/drawing/2014/main" val="2965282822"/>
                        </a:ext>
                      </a:extLst>
                    </a:gridCol>
                    <a:gridCol w="3824332">
                      <a:extLst>
                        <a:ext uri="{9D8B030D-6E8A-4147-A177-3AD203B41FA5}">
                          <a16:colId xmlns:a16="http://schemas.microsoft.com/office/drawing/2014/main" val="3479830241"/>
                        </a:ext>
                      </a:extLst>
                    </a:gridCol>
                  </a:tblGrid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Physics analysis published date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Detector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status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09153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2011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 1/2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comparison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 EH1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ADs start data taking in Aug.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2+1+3 ADs start data taking in Dec.</a:t>
                          </a:r>
                          <a:endParaRPr lang="zh-CN" altLang="en-US" sz="1400" dirty="0">
                            <a:solidFill>
                              <a:srgbClr val="0070C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9830617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2012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March, First 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𝜎</m:t>
                              </m:r>
                            </m:oMath>
                          </a14:m>
                          <a:r>
                            <a:rPr lang="zh-CN" altLang="en-US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rate only, 55d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Calibration campaign in Jun.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2+2+4 ADs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start data taking in Oct.</a:t>
                          </a:r>
                          <a:endParaRPr lang="zh-CN" altLang="en-US" sz="1400" dirty="0">
                            <a:solidFill>
                              <a:srgbClr val="7030A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351133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2013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(9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),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rate only, 139d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923911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2014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Spectral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analysis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400" b="0" i="0" baseline="0" smtClean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),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nH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rate analysis,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Sterile neutrino,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  <a:endParaRPr lang="zh-CN" altLang="en-US" sz="1400" dirty="0">
                            <a:solidFill>
                              <a:srgbClr val="0070C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322122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2015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Full 8AD oscillation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analysis,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  <a:endParaRPr lang="zh-CN" altLang="en-US" sz="1400" dirty="0">
                            <a:solidFill>
                              <a:srgbClr val="7030A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AD1 Flash-ADC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upgrade in Dec.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6978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2016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Reactor</a:t>
                          </a:r>
                          <a:r>
                            <a:rPr lang="en-US" altLang="zh-CN" sz="1400" baseline="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flux &amp; spectrum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</a:t>
                          </a:r>
                          <a:r>
                            <a:rPr lang="en-US" altLang="zh-CN" sz="14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nH</a:t>
                          </a: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sterile nu,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Combined sterile with MINOS,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764052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2017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reactor paper, </a:t>
                          </a:r>
                          <a:r>
                            <a:rPr lang="en-US" altLang="zh-CN" sz="140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</a:t>
                          </a:r>
                          <a:r>
                            <a:rPr lang="en-US" altLang="zh-CN" sz="14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osc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 paper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Fuel evolution, </a:t>
                          </a:r>
                          <a:r>
                            <a:rPr lang="en-US" altLang="zh-CN" sz="1400" baseline="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  <a:endParaRPr lang="zh-CN" altLang="en-US" sz="14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Calibration campaign in Jan.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AD1 taken out for LS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study in Jan.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1721736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2018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Muon flux variation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Cosmogenic neutron production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</a:t>
                          </a:r>
                          <a:r>
                            <a:rPr lang="en-US" altLang="zh-CN" sz="14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osc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 Paper,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1958d 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New reactor flux,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Time-varying antineutrino signal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Individual antineutrino spectra,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1958d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645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FD68A3CD-B983-4673-BAFF-F3EC5E48AD4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1455753"/>
                  </p:ext>
                </p:extLst>
              </p:nvPr>
            </p:nvGraphicFramePr>
            <p:xfrm>
              <a:off x="1622742" y="37160"/>
              <a:ext cx="8565515" cy="668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4671">
                      <a:extLst>
                        <a:ext uri="{9D8B030D-6E8A-4147-A177-3AD203B41FA5}">
                          <a16:colId xmlns:a16="http://schemas.microsoft.com/office/drawing/2014/main" val="2020323978"/>
                        </a:ext>
                      </a:extLst>
                    </a:gridCol>
                    <a:gridCol w="3966512">
                      <a:extLst>
                        <a:ext uri="{9D8B030D-6E8A-4147-A177-3AD203B41FA5}">
                          <a16:colId xmlns:a16="http://schemas.microsoft.com/office/drawing/2014/main" val="2965282822"/>
                        </a:ext>
                      </a:extLst>
                    </a:gridCol>
                    <a:gridCol w="3824332">
                      <a:extLst>
                        <a:ext uri="{9D8B030D-6E8A-4147-A177-3AD203B41FA5}">
                          <a16:colId xmlns:a16="http://schemas.microsoft.com/office/drawing/2014/main" val="3479830241"/>
                        </a:ext>
                      </a:extLst>
                    </a:gridCol>
                  </a:tblGrid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Physics analysis published date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Detector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status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091538"/>
                      </a:ext>
                    </a:extLst>
                  </a:tr>
                  <a:tr h="58642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2011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 1/2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comparison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 EH1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ADs start data taking in Aug.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2+1+3 ADs start data taking in Dec.</a:t>
                          </a:r>
                          <a:endParaRPr lang="zh-CN" altLang="en-US" sz="1400" dirty="0">
                            <a:solidFill>
                              <a:srgbClr val="0070C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9830617"/>
                      </a:ext>
                    </a:extLst>
                  </a:tr>
                  <a:tr h="58642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2012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62" t="-162887" r="-97081" b="-880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Calibration campaign in Jun.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2+2+4 ADs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start data taking in Oct.</a:t>
                          </a:r>
                          <a:endParaRPr lang="zh-CN" altLang="en-US" sz="1400" dirty="0">
                            <a:solidFill>
                              <a:srgbClr val="7030A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351133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2013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62" t="-418033" r="-97081" b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923911"/>
                      </a:ext>
                    </a:extLst>
                  </a:tr>
                  <a:tr h="8424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2014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62" t="-228986" r="-97081" b="-47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322122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2015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Full 8AD oscillation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analysis,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  <a:endParaRPr lang="zh-CN" altLang="en-US" sz="1400" dirty="0">
                            <a:solidFill>
                              <a:srgbClr val="7030A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AD1 Flash-ADC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upgrade in Dec.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69788"/>
                      </a:ext>
                    </a:extLst>
                  </a:tr>
                  <a:tr h="10984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2016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Reactor</a:t>
                          </a:r>
                          <a:r>
                            <a:rPr lang="en-US" altLang="zh-CN" sz="1400" baseline="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flux &amp; spectrum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</a:t>
                          </a:r>
                          <a:r>
                            <a:rPr lang="en-US" altLang="zh-CN" sz="14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nH</a:t>
                          </a: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sterile nu,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Combined sterile with MINOS,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764052"/>
                      </a:ext>
                    </a:extLst>
                  </a:tr>
                  <a:tr h="8424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2017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reactor paper, </a:t>
                          </a:r>
                          <a:r>
                            <a:rPr lang="en-US" altLang="zh-CN" sz="140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</a:t>
                          </a:r>
                          <a:r>
                            <a:rPr lang="en-US" altLang="zh-CN" sz="14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osc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 paper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Fuel evolution, </a:t>
                          </a:r>
                          <a:r>
                            <a:rPr lang="en-US" altLang="zh-CN" sz="1400" baseline="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  <a:endParaRPr lang="zh-CN" altLang="en-US" sz="14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Calibration campaign in Jan.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AD1 taken out for LS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study in Jan.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1721736"/>
                      </a:ext>
                    </a:extLst>
                  </a:tr>
                  <a:tr h="16105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2018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Muon flux variation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Cosmogenic neutron production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</a:t>
                          </a:r>
                          <a:r>
                            <a:rPr lang="en-US" altLang="zh-CN" sz="14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osc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 Paper,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1958d 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New reactor flux,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Time-varying antineutrino signal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Individual antineutrino spectra,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1958d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6455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083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501D-632E-469B-9A05-3892A72E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spectrum for </a:t>
            </a:r>
            <a:r>
              <a:rPr lang="en-US" baseline="30000" dirty="0"/>
              <a:t>235</a:t>
            </a:r>
            <a:r>
              <a:rPr lang="en-US" dirty="0"/>
              <a:t>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16BB0-19F4-4EFA-AA5E-F35AD4828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model prediction without normalization</a:t>
            </a:r>
          </a:p>
          <a:p>
            <a:pPr lvl="1"/>
            <a:r>
              <a:rPr lang="en-US" dirty="0"/>
              <a:t>8% deficit in the entire range</a:t>
            </a:r>
          </a:p>
          <a:p>
            <a:pPr lvl="1"/>
            <a:r>
              <a:rPr lang="en-US" dirty="0"/>
              <a:t>11% deficit below 4MeV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1190D-F982-4905-8A77-3E4A520D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F1A51-486E-4175-96C0-A9D9DFE1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FA25D165-2C15-4DD2-8DDF-BF06533AC9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77970" y="2669907"/>
            <a:ext cx="4310330" cy="359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4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B87D-3820-4B36-BE22-275766C8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Daya</a:t>
            </a:r>
            <a:r>
              <a:rPr lang="en-US" dirty="0"/>
              <a:t> Bay collaboration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7AE95-F430-4C55-8812-230A68C4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AC185-F204-4BC6-9A4B-64D73412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llaborationMap.pdf" descr="collaborationMap.pdf">
            <a:extLst>
              <a:ext uri="{FF2B5EF4-FFF2-40B4-BE49-F238E27FC236}">
                <a16:creationId xmlns:a16="http://schemas.microsoft.com/office/drawing/2014/main" id="{4C909209-2D06-4BD5-9207-65D5030B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93" y="1201740"/>
            <a:ext cx="9021014" cy="433233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North America (16)…">
            <a:extLst>
              <a:ext uri="{FF2B5EF4-FFF2-40B4-BE49-F238E27FC236}">
                <a16:creationId xmlns:a16="http://schemas.microsoft.com/office/drawing/2014/main" id="{1F3DCBD8-F5AF-4668-91D1-EA89E708CBF1}"/>
              </a:ext>
            </a:extLst>
          </p:cNvPr>
          <p:cNvSpPr txBox="1">
            <a:spLocks/>
          </p:cNvSpPr>
          <p:nvPr/>
        </p:nvSpPr>
        <p:spPr>
          <a:xfrm>
            <a:off x="6705651" y="3793132"/>
            <a:ext cx="4411140" cy="2291784"/>
          </a:xfrm>
          <a:prstGeom prst="rect">
            <a:avLst/>
          </a:prstGeom>
          <a:ln w="12700">
            <a:miter lim="400000"/>
          </a:ln>
        </p:spPr>
        <p:txBody>
          <a:bodyPr lIns="32146" rIns="32146"/>
          <a:lstStyle/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North America (1</a:t>
            </a:r>
            <a:r>
              <a:rPr lang="en-US"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5</a:t>
            </a:r>
            <a:r>
              <a:rPr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uFillTx/>
                <a:cs typeface="+mn-ea"/>
                <a:sym typeface="+mn-lt"/>
              </a:rPr>
              <a:t>Brookhaven Natl Lab, Illinois Institute of Technology, Iowa State, Lawrence Berkeley Natl Lab, Princeton, Siena College, Temple University, UC Berkeley, Univ. of Cincinnati, Univ. of Houston,</a:t>
            </a:r>
            <a:r>
              <a:rPr lang="en-US" sz="1406" dirty="0">
                <a:uFillTx/>
                <a:cs typeface="+mn-ea"/>
                <a:sym typeface="+mn-lt"/>
              </a:rPr>
              <a:t> </a:t>
            </a:r>
            <a:r>
              <a:rPr sz="1406" dirty="0">
                <a:uFillTx/>
                <a:cs typeface="+mn-ea"/>
                <a:sym typeface="+mn-lt"/>
              </a:rPr>
              <a:t>UIUC, Univ. of Wisconsin, </a:t>
            </a:r>
            <a:r>
              <a:rPr sz="1406" b="1" dirty="0">
                <a:uFillTx/>
                <a:cs typeface="+mn-ea"/>
                <a:sym typeface="+mn-lt"/>
              </a:rPr>
              <a:t>Virginia Tech</a:t>
            </a:r>
            <a:r>
              <a:rPr sz="1406" dirty="0">
                <a:uFillTx/>
                <a:cs typeface="+mn-ea"/>
                <a:sym typeface="+mn-lt"/>
              </a:rPr>
              <a:t>, William &amp; Mary, Yale</a:t>
            </a:r>
            <a:endParaRPr lang="en-US" sz="1406" dirty="0">
              <a:uFillTx/>
              <a:cs typeface="+mn-ea"/>
              <a:sym typeface="+mn-lt"/>
            </a:endParaRP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South America (1)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1406" dirty="0">
                <a:uFillTx/>
                <a:cs typeface="+mn-ea"/>
                <a:sym typeface="+mn-lt"/>
              </a:rPr>
              <a:t>Catholic University of Chile</a:t>
            </a:r>
          </a:p>
        </p:txBody>
      </p:sp>
      <p:sp>
        <p:nvSpPr>
          <p:cNvPr id="8" name="Europe (2)…">
            <a:extLst>
              <a:ext uri="{FF2B5EF4-FFF2-40B4-BE49-F238E27FC236}">
                <a16:creationId xmlns:a16="http://schemas.microsoft.com/office/drawing/2014/main" id="{566182D8-F9BF-4149-AC03-51506DC124FE}"/>
              </a:ext>
            </a:extLst>
          </p:cNvPr>
          <p:cNvSpPr txBox="1">
            <a:spLocks/>
          </p:cNvSpPr>
          <p:nvPr/>
        </p:nvSpPr>
        <p:spPr>
          <a:xfrm>
            <a:off x="1585493" y="6084916"/>
            <a:ext cx="3988561" cy="629122"/>
          </a:xfrm>
          <a:prstGeom prst="rect">
            <a:avLst/>
          </a:prstGeom>
          <a:ln w="12700">
            <a:miter lim="400000"/>
          </a:ln>
        </p:spPr>
        <p:txBody>
          <a:bodyPr lIns="32146" rIns="32146"/>
          <a:lstStyle/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altLang="zh-CN"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Europe (2)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altLang="zh-CN" sz="1406" dirty="0">
                <a:uFillTx/>
                <a:cs typeface="+mn-ea"/>
                <a:sym typeface="+mn-lt"/>
              </a:rPr>
              <a:t>Charles </a:t>
            </a:r>
            <a:r>
              <a:rPr lang="fr-FR" altLang="zh-CN" sz="1406" dirty="0" err="1">
                <a:uFillTx/>
                <a:cs typeface="+mn-ea"/>
                <a:sym typeface="+mn-lt"/>
              </a:rPr>
              <a:t>University</a:t>
            </a:r>
            <a:r>
              <a:rPr lang="fr-FR" altLang="zh-CN" sz="1406" dirty="0">
                <a:uFillTx/>
                <a:cs typeface="+mn-ea"/>
                <a:sym typeface="+mn-lt"/>
              </a:rPr>
              <a:t>, JINR </a:t>
            </a:r>
            <a:r>
              <a:rPr lang="fr-FR" altLang="zh-CN" sz="1406" dirty="0" err="1">
                <a:uFillTx/>
                <a:cs typeface="+mn-ea"/>
                <a:sym typeface="+mn-lt"/>
              </a:rPr>
              <a:t>Dubna</a:t>
            </a:r>
            <a:endParaRPr lang="fr-FR" altLang="zh-CN" sz="1406" dirty="0">
              <a:uFillTx/>
              <a:cs typeface="+mn-ea"/>
              <a:sym typeface="+mn-lt"/>
            </a:endParaRPr>
          </a:p>
        </p:txBody>
      </p:sp>
      <p:sp>
        <p:nvSpPr>
          <p:cNvPr id="9" name="Asia (23)…">
            <a:extLst>
              <a:ext uri="{FF2B5EF4-FFF2-40B4-BE49-F238E27FC236}">
                <a16:creationId xmlns:a16="http://schemas.microsoft.com/office/drawing/2014/main" id="{7D35ED03-008D-4DE5-96C3-E16F615590ED}"/>
              </a:ext>
            </a:extLst>
          </p:cNvPr>
          <p:cNvSpPr txBox="1">
            <a:spLocks/>
          </p:cNvSpPr>
          <p:nvPr/>
        </p:nvSpPr>
        <p:spPr>
          <a:xfrm>
            <a:off x="1585493" y="3679395"/>
            <a:ext cx="4237144" cy="2043124"/>
          </a:xfrm>
          <a:prstGeom prst="rect">
            <a:avLst/>
          </a:prstGeom>
          <a:ln w="12700">
            <a:miter lim="400000"/>
          </a:ln>
        </p:spPr>
        <p:txBody>
          <a:bodyPr lIns="32146" rIns="32146"/>
          <a:lstStyle/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Asia (23)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uFillTx/>
                <a:cs typeface="+mn-ea"/>
                <a:sym typeface="+mn-lt"/>
              </a:rPr>
              <a:t>Beijing Normal Univ., CGNPG, CIAE, C</a:t>
            </a:r>
            <a:r>
              <a:rPr lang="en-US" sz="1406" dirty="0">
                <a:uFillTx/>
                <a:cs typeface="+mn-ea"/>
                <a:sym typeface="+mn-lt"/>
              </a:rPr>
              <a:t>h</a:t>
            </a:r>
            <a:r>
              <a:rPr sz="1406" dirty="0">
                <a:uFillTx/>
                <a:cs typeface="+mn-ea"/>
                <a:sym typeface="+mn-lt"/>
              </a:rPr>
              <a:t>ongqing Univ., Dongguan Univ. Tech., ECUST, IHEP, Nanjing Univ., Nankai Univ., NCEPU, NUDT, Shandong Univ., Shanghai Jiao Tong Univ., Shenzhen Univ., Tsinghua Univ., USTC, Xian </a:t>
            </a:r>
            <a:r>
              <a:rPr sz="1406" dirty="0" err="1">
                <a:uFillTx/>
                <a:cs typeface="+mn-ea"/>
                <a:sym typeface="+mn-lt"/>
              </a:rPr>
              <a:t>Jiaotong</a:t>
            </a:r>
            <a:r>
              <a:rPr sz="1406" dirty="0">
                <a:uFillTx/>
                <a:cs typeface="+mn-ea"/>
                <a:sym typeface="+mn-lt"/>
              </a:rPr>
              <a:t> Univ., </a:t>
            </a:r>
            <a:r>
              <a:rPr sz="1406" dirty="0" err="1">
                <a:uFillTx/>
                <a:cs typeface="+mn-ea"/>
                <a:sym typeface="+mn-lt"/>
              </a:rPr>
              <a:t>Zhongshan</a:t>
            </a:r>
            <a:r>
              <a:rPr sz="1406" dirty="0">
                <a:uFillTx/>
                <a:cs typeface="+mn-ea"/>
                <a:sym typeface="+mn-lt"/>
              </a:rPr>
              <a:t> Univ.,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uFillTx/>
                <a:cs typeface="+mn-ea"/>
                <a:sym typeface="+mn-lt"/>
              </a:rPr>
              <a:t>Chinese Univ. of Hong Kong, Univ. of Hong Kong,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uFillTx/>
                <a:cs typeface="+mn-ea"/>
                <a:sym typeface="+mn-lt"/>
              </a:rPr>
              <a:t>National </a:t>
            </a:r>
            <a:r>
              <a:rPr sz="1406" dirty="0" err="1">
                <a:uFillTx/>
                <a:cs typeface="+mn-ea"/>
                <a:sym typeface="+mn-lt"/>
              </a:rPr>
              <a:t>Chiao</a:t>
            </a:r>
            <a:r>
              <a:rPr sz="1406" dirty="0">
                <a:uFillTx/>
                <a:cs typeface="+mn-ea"/>
                <a:sym typeface="+mn-lt"/>
              </a:rPr>
              <a:t> Tung Univ., National Taiwan Univ., National United Univ.</a:t>
            </a:r>
          </a:p>
        </p:txBody>
      </p:sp>
    </p:spTree>
    <p:extLst>
      <p:ext uri="{BB962C8B-B14F-4D97-AF65-F5344CB8AC3E}">
        <p14:creationId xmlns:p14="http://schemas.microsoft.com/office/powerpoint/2010/main" val="419724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  Description generated with very high confidence">
            <a:extLst>
              <a:ext uri="{FF2B5EF4-FFF2-40B4-BE49-F238E27FC236}">
                <a16:creationId xmlns:a16="http://schemas.microsoft.com/office/drawing/2014/main" id="{94D747BB-34E5-4C1B-B8DC-A0B2CD746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1" t="40631" b="20684"/>
          <a:stretch/>
        </p:blipFill>
        <p:spPr>
          <a:xfrm>
            <a:off x="7564936" y="5203388"/>
            <a:ext cx="4348401" cy="166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DA8F0A-8CC6-4228-BE2A-E23493A04C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Daya Bay: the hunt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DA8F0A-8CC6-4228-BE2A-E23493A04C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449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8F34E9-0E41-434B-8C66-7217B5047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03787"/>
                <a:ext cx="6581172" cy="4795838"/>
              </a:xfrm>
            </p:spPr>
            <p:txBody>
              <a:bodyPr/>
              <a:lstStyle/>
              <a:p>
                <a:r>
                  <a:rPr lang="en-US" dirty="0"/>
                  <a:t>Daya Bay reactor complex </a:t>
                </a:r>
              </a:p>
              <a:p>
                <a:pPr lvl="1"/>
                <a:r>
                  <a:rPr lang="en-US" dirty="0"/>
                  <a:t>Shenzhen, southern China</a:t>
                </a:r>
              </a:p>
              <a:p>
                <a:endParaRPr lang="en-US" dirty="0"/>
              </a:p>
              <a:p>
                <a:r>
                  <a:rPr lang="en-US" dirty="0"/>
                  <a:t>Features</a:t>
                </a:r>
              </a:p>
              <a:p>
                <a:pPr lvl="1"/>
                <a:r>
                  <a:rPr lang="en-US" dirty="0"/>
                  <a:t>Large reactor power (6* 2.9GWth)</a:t>
                </a:r>
              </a:p>
              <a:p>
                <a:pPr lvl="1"/>
                <a:r>
                  <a:rPr lang="en-US" dirty="0"/>
                  <a:t>Large target mass (8* 20ton)</a:t>
                </a:r>
              </a:p>
              <a:p>
                <a:pPr lvl="1"/>
                <a:r>
                  <a:rPr lang="en-US" dirty="0"/>
                  <a:t>Multiple detector configuration: </a:t>
                </a:r>
                <a:r>
                  <a:rPr lang="en-US" b="1" dirty="0"/>
                  <a:t>near/far relative measurement</a:t>
                </a:r>
              </a:p>
              <a:p>
                <a:pPr lvl="2"/>
                <a:r>
                  <a:rPr lang="en-US" dirty="0"/>
                  <a:t>~90% reduction of reactor uncertainty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/>
                  <a:t> hunt</a:t>
                </a:r>
              </a:p>
              <a:p>
                <a:pPr lvl="2"/>
                <a:r>
                  <a:rPr lang="en-US" dirty="0"/>
                  <a:t>Reduction of detector systematics</a:t>
                </a:r>
              </a:p>
              <a:p>
                <a:pPr lvl="1"/>
                <a:r>
                  <a:rPr lang="en-US" dirty="0"/>
                  <a:t>Ample cosmic shielding from mountains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8F34E9-0E41-434B-8C66-7217B5047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03787"/>
                <a:ext cx="6581172" cy="4795838"/>
              </a:xfrm>
              <a:blipFill>
                <a:blip r:embed="rId4"/>
                <a:stretch>
                  <a:fillRect l="-1668" t="-2163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0834F-3738-4189-BBB1-2C1DBC9E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A9AF4-8331-4D6B-A228-3B0C1FB9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C3C9411-17DC-4F8E-8649-EC6530E60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74" y="1329180"/>
            <a:ext cx="4672380" cy="38630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29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5FBEC-7CA5-4712-9A7C-CBE2D49469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/>
                  <a:t> oscillation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5FBEC-7CA5-4712-9A7C-CBE2D4946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449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2B8D-5439-4D50-8D37-2EC0486E6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01610-3977-4DC3-98CA-85B5EDDDB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984BF-0A36-45E9-9DF6-76229316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unknown.pdf" descr="unknown.pdf">
            <a:extLst>
              <a:ext uri="{FF2B5EF4-FFF2-40B4-BE49-F238E27FC236}">
                <a16:creationId xmlns:a16="http://schemas.microsoft.com/office/drawing/2014/main" id="{74B96925-ACEF-4DC8-919F-CBDB835B6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6983" y="1417361"/>
            <a:ext cx="4169826" cy="4059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EH3_stack_w_prediction.pdf" descr="EH3_stack_w_prediction.pdf">
            <a:extLst>
              <a:ext uri="{FF2B5EF4-FFF2-40B4-BE49-F238E27FC236}">
                <a16:creationId xmlns:a16="http://schemas.microsoft.com/office/drawing/2014/main" id="{F72D7847-9B6B-4BFA-80A7-2675A0F77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t="718" r="6679"/>
          <a:stretch/>
        </p:blipFill>
        <p:spPr>
          <a:xfrm>
            <a:off x="6325162" y="1381126"/>
            <a:ext cx="4588553" cy="476112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DA62DD11-F69D-4937-A3C1-6697A1BEE290}"/>
              </a:ext>
            </a:extLst>
          </p:cNvPr>
          <p:cNvSpPr/>
          <p:nvPr/>
        </p:nvSpPr>
        <p:spPr>
          <a:xfrm>
            <a:off x="1443209" y="5454649"/>
            <a:ext cx="3686241" cy="652883"/>
          </a:xfrm>
          <a:prstGeom prst="roundRect">
            <a:avLst>
              <a:gd name="adj" fmla="val 14534"/>
            </a:avLst>
          </a:prstGeom>
          <a:solidFill>
            <a:srgbClr val="FCF1B8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146254-09C5-47AA-8460-B0CD2B8BE69E}"/>
                  </a:ext>
                </a:extLst>
              </p:cNvPr>
              <p:cNvSpPr txBox="1"/>
              <p:nvPr/>
            </p:nvSpPr>
            <p:spPr>
              <a:xfrm>
                <a:off x="1528255" y="5461201"/>
                <a:ext cx="36785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=0.0856±0.0029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2.52±0.07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146254-09C5-47AA-8460-B0CD2B8BE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255" y="5461201"/>
                <a:ext cx="36785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C8C2A8E-13F9-4C13-AA4F-E0ABB820AB56}"/>
              </a:ext>
            </a:extLst>
          </p:cNvPr>
          <p:cNvSpPr/>
          <p:nvPr/>
        </p:nvSpPr>
        <p:spPr>
          <a:xfrm>
            <a:off x="9015177" y="1074"/>
            <a:ext cx="317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effectLst/>
                <a:latin typeface="Proxima Nova"/>
              </a:rPr>
              <a:t>Phys. Rev. Lett. </a:t>
            </a:r>
            <a:r>
              <a:rPr lang="en-US" b="1" i="1" dirty="0">
                <a:effectLst/>
                <a:latin typeface="Proxima Nova"/>
              </a:rPr>
              <a:t>121</a:t>
            </a:r>
            <a:r>
              <a:rPr lang="en-US" b="0" i="1" dirty="0">
                <a:effectLst/>
                <a:latin typeface="Proxima Nova"/>
              </a:rPr>
              <a:t>, 241805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B43058-38FD-4CBD-9B69-9AEA855A96A4}"/>
                  </a:ext>
                </a:extLst>
              </p:cNvPr>
              <p:cNvSpPr txBox="1"/>
              <p:nvPr/>
            </p:nvSpPr>
            <p:spPr>
              <a:xfrm>
                <a:off x="7286397" y="3392356"/>
                <a:ext cx="1333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S:B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50:1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B43058-38FD-4CBD-9B69-9AEA855A9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7" y="3392356"/>
                <a:ext cx="1333041" cy="369332"/>
              </a:xfrm>
              <a:prstGeom prst="rect">
                <a:avLst/>
              </a:prstGeom>
              <a:blipFill>
                <a:blip r:embed="rId6"/>
                <a:stretch>
                  <a:fillRect l="-36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55306A-D9BB-468B-BD4C-2EF4FDFE3BA8}"/>
              </a:ext>
            </a:extLst>
          </p:cNvPr>
          <p:cNvCxnSpPr>
            <a:cxnSpLocks/>
          </p:cNvCxnSpPr>
          <p:nvPr/>
        </p:nvCxnSpPr>
        <p:spPr>
          <a:xfrm flipH="1">
            <a:off x="7486879" y="3779045"/>
            <a:ext cx="202894" cy="286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B58AF-D974-4CD6-BF75-44B120EE7657}"/>
              </a:ext>
            </a:extLst>
          </p:cNvPr>
          <p:cNvCxnSpPr>
            <a:cxnSpLocks/>
          </p:cNvCxnSpPr>
          <p:nvPr/>
        </p:nvCxnSpPr>
        <p:spPr>
          <a:xfrm flipH="1">
            <a:off x="9136452" y="1739089"/>
            <a:ext cx="202894" cy="286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A6F885-3E76-4AD9-888C-41C78E8BC858}"/>
                  </a:ext>
                </a:extLst>
              </p:cNvPr>
              <p:cNvSpPr/>
              <p:nvPr/>
            </p:nvSpPr>
            <p:spPr>
              <a:xfrm>
                <a:off x="1036983" y="6213199"/>
                <a:ext cx="4390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World leading precision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and |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ee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|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A6F885-3E76-4AD9-888C-41C78E8BC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83" y="6213199"/>
                <a:ext cx="4390176" cy="369332"/>
              </a:xfrm>
              <a:prstGeom prst="rect">
                <a:avLst/>
              </a:prstGeom>
              <a:blipFill>
                <a:blip r:embed="rId7"/>
                <a:stretch>
                  <a:fillRect l="-1111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46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C0BD2B-7ACE-4D43-8168-4A1BD0BA55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Unprecedented reactor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dataset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C0BD2B-7ACE-4D43-8168-4A1BD0BA5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449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D25F2-2D1B-42E0-A9B9-9DB9A62E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7CFBB-0D60-4ACF-AF22-6763A618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28DB2B5-55F9-49BE-B07F-A51FD6B42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3.9 million inverse-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decay (IBD) interactions (0.5M at far site)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28DB2B5-55F9-49BE-B07F-A51FD6B42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129879A-D13A-463A-AB49-E5210D95F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18303"/>
            <a:ext cx="9804865" cy="437931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D9221B-AEDA-444F-8FAD-1B0A7E8E90A1}"/>
              </a:ext>
            </a:extLst>
          </p:cNvPr>
          <p:cNvSpPr/>
          <p:nvPr/>
        </p:nvSpPr>
        <p:spPr>
          <a:xfrm>
            <a:off x="838200" y="2018303"/>
            <a:ext cx="10030097" cy="4474571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unknown.pdf" descr="unknown.pdf">
            <a:extLst>
              <a:ext uri="{FF2B5EF4-FFF2-40B4-BE49-F238E27FC236}">
                <a16:creationId xmlns:a16="http://schemas.microsoft.com/office/drawing/2014/main" id="{034A7512-83DD-4C52-98E9-BE8722364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4791" y="2086461"/>
            <a:ext cx="2151420" cy="209450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42D2B640-F534-47BA-A6FF-B96F4F176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36911" y="4530757"/>
            <a:ext cx="2151420" cy="2097685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91504846-669E-42DA-93D9-24EC7C12F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22965" y="4559412"/>
            <a:ext cx="2416254" cy="1578324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D9F4968D-6A14-463A-8583-46A9C3C52E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105413" y="2077171"/>
            <a:ext cx="2239218" cy="1642093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9EE9000-7161-4759-B67A-25B3E84DC0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447966" y="2077171"/>
            <a:ext cx="2387859" cy="1762508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19" name="AdScaled_IAVsubtracted_LBNLresult.pdf" descr="AdScaled_IAVsubtracted_LBNLresult.pdf">
            <a:extLst>
              <a:ext uri="{FF2B5EF4-FFF2-40B4-BE49-F238E27FC236}">
                <a16:creationId xmlns:a16="http://schemas.microsoft.com/office/drawing/2014/main" id="{585FB97D-E475-4A6A-9FB9-615C80D70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289416" y="2085433"/>
            <a:ext cx="2484276" cy="165618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20" name="Picture 19" descr="A picture containing object, antenna&#10;&#10;Description generated with very high confidence">
            <a:extLst>
              <a:ext uri="{FF2B5EF4-FFF2-40B4-BE49-F238E27FC236}">
                <a16:creationId xmlns:a16="http://schemas.microsoft.com/office/drawing/2014/main" id="{E021755E-C36B-4DB4-9BD0-E1A5DB13EB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24" y="4542152"/>
            <a:ext cx="2266251" cy="1619734"/>
          </a:xfrm>
          <a:prstGeom prst="rect">
            <a:avLst/>
          </a:prstGeom>
          <a:ln>
            <a:noFill/>
          </a:ln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7328099-6EAC-4013-A6C6-A29211863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/>
          <a:srcRect b="27442"/>
          <a:stretch/>
        </p:blipFill>
        <p:spPr bwMode="auto">
          <a:xfrm>
            <a:off x="6886022" y="4555861"/>
            <a:ext cx="2251506" cy="160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4EE7C6C-218B-4A44-84BB-974E9CDC681D}"/>
              </a:ext>
            </a:extLst>
          </p:cNvPr>
          <p:cNvGrpSpPr/>
          <p:nvPr/>
        </p:nvGrpSpPr>
        <p:grpSpPr>
          <a:xfrm>
            <a:off x="2134544" y="2322675"/>
            <a:ext cx="1765312" cy="369332"/>
            <a:chOff x="1548935" y="2147285"/>
            <a:chExt cx="1765312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7327BD-7FB1-4765-950F-CCDBE07DEF75}"/>
                </a:ext>
              </a:extLst>
            </p:cNvPr>
            <p:cNvSpPr/>
            <p:nvPr/>
          </p:nvSpPr>
          <p:spPr>
            <a:xfrm>
              <a:off x="1548935" y="2167622"/>
              <a:ext cx="1721968" cy="33127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7B7CB99-23B6-4BC7-A679-8E42C5D33DDC}"/>
                    </a:ext>
                  </a:extLst>
                </p:cNvPr>
                <p:cNvSpPr txBox="1"/>
                <p:nvPr/>
              </p:nvSpPr>
              <p:spPr>
                <a:xfrm>
                  <a:off x="1595616" y="2147285"/>
                  <a:ext cx="17186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a14:m>
                  <a:r>
                    <a:rPr lang="en-US" b="1" i="1" dirty="0">
                      <a:solidFill>
                        <a:srgbClr val="0070C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 oscillation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7B7CB99-23B6-4BC7-A679-8E42C5D33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616" y="2147285"/>
                  <a:ext cx="1718631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6557" r="-355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2E5461-C617-46FA-B393-599FC6AEF354}"/>
              </a:ext>
            </a:extLst>
          </p:cNvPr>
          <p:cNvGrpSpPr/>
          <p:nvPr/>
        </p:nvGrpSpPr>
        <p:grpSpPr>
          <a:xfrm>
            <a:off x="7380980" y="2315163"/>
            <a:ext cx="2442876" cy="375952"/>
            <a:chOff x="1579100" y="2062306"/>
            <a:chExt cx="2019512" cy="37595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2E0F3E9-230A-4A43-9296-46254EBC1678}"/>
                </a:ext>
              </a:extLst>
            </p:cNvPr>
            <p:cNvSpPr/>
            <p:nvPr/>
          </p:nvSpPr>
          <p:spPr>
            <a:xfrm>
              <a:off x="1632753" y="2062306"/>
              <a:ext cx="1851150" cy="33965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934050-5A0C-4F82-AC6E-916921225F4B}"/>
                </a:ext>
              </a:extLst>
            </p:cNvPr>
            <p:cNvSpPr txBox="1"/>
            <p:nvPr/>
          </p:nvSpPr>
          <p:spPr>
            <a:xfrm>
              <a:off x="1579100" y="2068926"/>
              <a:ext cx="2019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Cosmic/Cosmogenic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0205A9-0237-4118-90B5-307055AEC9C5}"/>
              </a:ext>
            </a:extLst>
          </p:cNvPr>
          <p:cNvGrpSpPr/>
          <p:nvPr/>
        </p:nvGrpSpPr>
        <p:grpSpPr>
          <a:xfrm>
            <a:off x="4970890" y="5623097"/>
            <a:ext cx="1861492" cy="381790"/>
            <a:chOff x="1397220" y="2062306"/>
            <a:chExt cx="1538885" cy="38179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6F553CD-1A6A-4150-83CE-C42E5D242638}"/>
                </a:ext>
              </a:extLst>
            </p:cNvPr>
            <p:cNvSpPr/>
            <p:nvPr/>
          </p:nvSpPr>
          <p:spPr>
            <a:xfrm>
              <a:off x="1446813" y="2062306"/>
              <a:ext cx="1439699" cy="3693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CF07BF-40F7-47BF-B17F-2B2E636FABA7}"/>
                    </a:ext>
                  </a:extLst>
                </p:cNvPr>
                <p:cNvSpPr txBox="1"/>
                <p:nvPr/>
              </p:nvSpPr>
              <p:spPr>
                <a:xfrm>
                  <a:off x="1397220" y="2074764"/>
                  <a:ext cx="153888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1" dirty="0">
                      <a:solidFill>
                        <a:srgbClr val="0070C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Reactor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e>
                          </m:acc>
                        </m:e>
                        <m:sub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1" i="1" dirty="0">
                      <a:solidFill>
                        <a:srgbClr val="0070C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flux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CF07BF-40F7-47BF-B17F-2B2E636FA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7220" y="2074764"/>
                  <a:ext cx="1538885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614"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EFA4D5-C53E-42B9-AED8-A665A96EF2FE}"/>
              </a:ext>
            </a:extLst>
          </p:cNvPr>
          <p:cNvGrpSpPr/>
          <p:nvPr/>
        </p:nvGrpSpPr>
        <p:grpSpPr>
          <a:xfrm>
            <a:off x="7380980" y="5499223"/>
            <a:ext cx="1327282" cy="658045"/>
            <a:chOff x="1436911" y="2096676"/>
            <a:chExt cx="1097256" cy="65804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8AE921F-A946-45C5-9B26-D4F47516B384}"/>
                </a:ext>
              </a:extLst>
            </p:cNvPr>
            <p:cNvSpPr/>
            <p:nvPr/>
          </p:nvSpPr>
          <p:spPr>
            <a:xfrm>
              <a:off x="1446814" y="2096676"/>
              <a:ext cx="945811" cy="6463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DF2D9-190F-448A-A64E-2BD92936702A}"/>
                </a:ext>
              </a:extLst>
            </p:cNvPr>
            <p:cNvSpPr txBox="1"/>
            <p:nvPr/>
          </p:nvSpPr>
          <p:spPr>
            <a:xfrm>
              <a:off x="1436911" y="2108390"/>
              <a:ext cx="1097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Energy spectrum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1C669-9CE7-4FD6-9AE5-963F155E6D35}"/>
              </a:ext>
            </a:extLst>
          </p:cNvPr>
          <p:cNvGrpSpPr/>
          <p:nvPr/>
        </p:nvGrpSpPr>
        <p:grpSpPr>
          <a:xfrm>
            <a:off x="9766107" y="5633368"/>
            <a:ext cx="1684073" cy="391401"/>
            <a:chOff x="1397220" y="2052695"/>
            <a:chExt cx="1392214" cy="39140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57CFBA2-6D93-4697-A359-C4EA3878F056}"/>
                </a:ext>
              </a:extLst>
            </p:cNvPr>
            <p:cNvSpPr/>
            <p:nvPr/>
          </p:nvSpPr>
          <p:spPr>
            <a:xfrm>
              <a:off x="1446813" y="2052695"/>
              <a:ext cx="1264730" cy="3789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C88097-92F2-48D7-B33D-0D4213856205}"/>
                </a:ext>
              </a:extLst>
            </p:cNvPr>
            <p:cNvSpPr txBox="1"/>
            <p:nvPr/>
          </p:nvSpPr>
          <p:spPr>
            <a:xfrm>
              <a:off x="1397220" y="2074764"/>
              <a:ext cx="13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Fuel evolution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5622424-8C56-413F-B2BF-AB66CA099E7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210" b="53143"/>
          <a:stretch/>
        </p:blipFill>
        <p:spPr>
          <a:xfrm>
            <a:off x="609718" y="5673231"/>
            <a:ext cx="1682475" cy="106620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088E079-90E6-4F40-B322-2D57A5ED55DC}"/>
              </a:ext>
            </a:extLst>
          </p:cNvPr>
          <p:cNvGrpSpPr/>
          <p:nvPr/>
        </p:nvGrpSpPr>
        <p:grpSpPr>
          <a:xfrm>
            <a:off x="155898" y="4521225"/>
            <a:ext cx="2135082" cy="1145925"/>
            <a:chOff x="136832" y="4317294"/>
            <a:chExt cx="2135082" cy="11459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802B484-11B0-4878-9478-9B7954289017}"/>
                </a:ext>
              </a:extLst>
            </p:cNvPr>
            <p:cNvGrpSpPr/>
            <p:nvPr/>
          </p:nvGrpSpPr>
          <p:grpSpPr>
            <a:xfrm>
              <a:off x="136832" y="4317294"/>
              <a:ext cx="2135082" cy="1145925"/>
              <a:chOff x="5037234" y="-142077"/>
              <a:chExt cx="4109043" cy="178918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3287496-B0BA-4EDE-B92A-5EDAC64337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81059"/>
              <a:stretch/>
            </p:blipFill>
            <p:spPr>
              <a:xfrm>
                <a:off x="5046755" y="-142077"/>
                <a:ext cx="4099522" cy="12989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DD192FD-BE76-4204-A0D5-F0E99980CF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t="92607"/>
              <a:stretch/>
            </p:blipFill>
            <p:spPr>
              <a:xfrm>
                <a:off x="5037234" y="1140065"/>
                <a:ext cx="4099521" cy="50704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00BE1A-EACD-423C-9A84-4E19F8524AAB}"/>
                </a:ext>
              </a:extLst>
            </p:cNvPr>
            <p:cNvSpPr/>
            <p:nvPr/>
          </p:nvSpPr>
          <p:spPr>
            <a:xfrm>
              <a:off x="136832" y="4317294"/>
              <a:ext cx="2130134" cy="11345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D7D605-FA12-494F-9313-99AEF34CB5FB}"/>
              </a:ext>
            </a:extLst>
          </p:cNvPr>
          <p:cNvGrpSpPr/>
          <p:nvPr/>
        </p:nvGrpSpPr>
        <p:grpSpPr>
          <a:xfrm>
            <a:off x="1149306" y="5154396"/>
            <a:ext cx="2130134" cy="923330"/>
            <a:chOff x="633955" y="1988575"/>
            <a:chExt cx="1129808" cy="64003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5239424-4BB8-4E11-AA6D-31890E5C9965}"/>
                </a:ext>
              </a:extLst>
            </p:cNvPr>
            <p:cNvSpPr/>
            <p:nvPr/>
          </p:nvSpPr>
          <p:spPr>
            <a:xfrm>
              <a:off x="657207" y="2024953"/>
              <a:ext cx="1042522" cy="36268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782EB7-FB10-4B05-8DCB-C6152F650C94}"/>
                </a:ext>
              </a:extLst>
            </p:cNvPr>
            <p:cNvSpPr txBox="1"/>
            <p:nvPr/>
          </p:nvSpPr>
          <p:spPr>
            <a:xfrm>
              <a:off x="633955" y="1988575"/>
              <a:ext cx="1129808" cy="640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Beyond standard model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F9CDB53-7D3D-4FE4-9341-66DA793D4039}"/>
              </a:ext>
            </a:extLst>
          </p:cNvPr>
          <p:cNvSpPr/>
          <p:nvPr/>
        </p:nvSpPr>
        <p:spPr>
          <a:xfrm>
            <a:off x="4618325" y="4530757"/>
            <a:ext cx="6920894" cy="16528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2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BA617B-2E8B-4BA5-9008-1E0DFD4347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reactor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flux &amp; spectrum?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BA617B-2E8B-4BA5-9008-1E0DFD434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449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4C48F-F2D4-46A3-874F-6107B6DB7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Reactor antineutrino anomaly (RAA)</a:t>
            </a:r>
          </a:p>
          <a:p>
            <a:pPr lvl="1"/>
            <a:r>
              <a:rPr lang="en-US" dirty="0"/>
              <a:t>G. Mention </a:t>
            </a:r>
            <a:r>
              <a:rPr lang="en-US" i="1" dirty="0"/>
              <a:t>et al</a:t>
            </a:r>
            <a:r>
              <a:rPr lang="en-US" dirty="0"/>
              <a:t>., </a:t>
            </a:r>
            <a:r>
              <a:rPr lang="en-US" dirty="0" err="1"/>
              <a:t>Phys.Rev</a:t>
            </a:r>
            <a:r>
              <a:rPr lang="en-US" dirty="0"/>
              <a:t>. D</a:t>
            </a:r>
            <a:r>
              <a:rPr lang="en-US" b="1" dirty="0"/>
              <a:t>83</a:t>
            </a:r>
            <a:r>
              <a:rPr lang="en-US" dirty="0"/>
              <a:t> (2011) 073006</a:t>
            </a:r>
          </a:p>
          <a:p>
            <a:r>
              <a:rPr lang="en-US" dirty="0"/>
              <a:t>Light sterile neutrino?</a:t>
            </a:r>
          </a:p>
          <a:p>
            <a:r>
              <a:rPr lang="en-US" dirty="0"/>
              <a:t>Underestimated uncertainties in model prediction?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F394-E067-4ED0-B7F3-35C56344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F3F16-DA9D-475B-B2AC-654F12AD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Figure caption">
            <a:extLst>
              <a:ext uri="{FF2B5EF4-FFF2-40B4-BE49-F238E27FC236}">
                <a16:creationId xmlns:a16="http://schemas.microsoft.com/office/drawing/2014/main" id="{2D990F40-C87A-4D83-A665-695AC209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77" y="3942845"/>
            <a:ext cx="3947160" cy="207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366C2F-AF3D-44A9-A530-34B3FDE8261F}"/>
              </a:ext>
            </a:extLst>
          </p:cNvPr>
          <p:cNvSpPr/>
          <p:nvPr/>
        </p:nvSpPr>
        <p:spPr>
          <a:xfrm>
            <a:off x="3684205" y="5773804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APS/Alan </a:t>
            </a:r>
            <a:r>
              <a:rPr lang="en-US" sz="1200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Stonebraker</a:t>
            </a:r>
            <a:endParaRPr lang="en-US" sz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612D49-C801-483A-A9BE-0E25C27C428D}"/>
              </a:ext>
            </a:extLst>
          </p:cNvPr>
          <p:cNvGrpSpPr/>
          <p:nvPr/>
        </p:nvGrpSpPr>
        <p:grpSpPr>
          <a:xfrm>
            <a:off x="6265817" y="3253896"/>
            <a:ext cx="4689566" cy="3134565"/>
            <a:chOff x="7502434" y="3635812"/>
            <a:chExt cx="4689566" cy="3134565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7585D3AB-ADAF-4AA6-AAB3-4AD964B76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434" y="4242009"/>
              <a:ext cx="4689566" cy="25283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77F998-9336-42E6-ACEE-E518BB3E4725}"/>
                </a:ext>
              </a:extLst>
            </p:cNvPr>
            <p:cNvSpPr txBox="1"/>
            <p:nvPr/>
          </p:nvSpPr>
          <p:spPr>
            <a:xfrm>
              <a:off x="10444226" y="6124955"/>
              <a:ext cx="1747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Source: </a:t>
              </a:r>
              <a:r>
                <a:rPr lang="en-US" sz="1200" dirty="0"/>
                <a:t>http://irfu.cea.fr</a:t>
              </a:r>
              <a:endParaRPr lang="en-US" sz="12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2567C8C-06CA-44D3-ADD9-FEC02956C9B6}"/>
                    </a:ext>
                  </a:extLst>
                </p:cNvPr>
                <p:cNvSpPr txBox="1"/>
                <p:nvPr/>
              </p:nvSpPr>
              <p:spPr>
                <a:xfrm>
                  <a:off x="10658243" y="3635812"/>
                  <a:ext cx="1175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2567C8C-06CA-44D3-ADD9-FEC02956C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8243" y="3635812"/>
                  <a:ext cx="11756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4D60EF47-B95A-456D-BAE3-C51697CAE5F4}"/>
                </a:ext>
              </a:extLst>
            </p:cNvPr>
            <p:cNvSpPr/>
            <p:nvPr/>
          </p:nvSpPr>
          <p:spPr>
            <a:xfrm rot="16200000">
              <a:off x="11162252" y="3462632"/>
              <a:ext cx="167640" cy="13911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31A233-00DD-456A-808B-7FA9C9581A69}"/>
                    </a:ext>
                  </a:extLst>
                </p:cNvPr>
                <p:cNvSpPr txBox="1"/>
                <p:nvPr/>
              </p:nvSpPr>
              <p:spPr>
                <a:xfrm>
                  <a:off x="9656334" y="3652567"/>
                  <a:ext cx="7878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31A233-00DD-456A-808B-7FA9C9581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6334" y="3652567"/>
                  <a:ext cx="7878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4E230E1-BB3C-4EF4-8BBE-585D96D93CF8}"/>
                </a:ext>
              </a:extLst>
            </p:cNvPr>
            <p:cNvSpPr/>
            <p:nvPr/>
          </p:nvSpPr>
          <p:spPr>
            <a:xfrm rot="16200000">
              <a:off x="9931274" y="3695239"/>
              <a:ext cx="167642" cy="93228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88CE9D8-8FFE-4FBF-9319-A5ECBD2006FA}"/>
                </a:ext>
              </a:extLst>
            </p:cNvPr>
            <p:cNvSpPr/>
            <p:nvPr/>
          </p:nvSpPr>
          <p:spPr>
            <a:xfrm rot="16200000">
              <a:off x="8929713" y="3693642"/>
              <a:ext cx="167642" cy="93228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F02CB5-78E7-4F9E-AA2A-815DEDC19840}"/>
                </a:ext>
              </a:extLst>
            </p:cNvPr>
            <p:cNvSpPr txBox="1"/>
            <p:nvPr/>
          </p:nvSpPr>
          <p:spPr>
            <a:xfrm>
              <a:off x="8752868" y="3733862"/>
              <a:ext cx="787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???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2B676B-3827-410B-B60C-9E120D79CD83}"/>
              </a:ext>
            </a:extLst>
          </p:cNvPr>
          <p:cNvSpPr txBox="1"/>
          <p:nvPr/>
        </p:nvSpPr>
        <p:spPr>
          <a:xfrm>
            <a:off x="1373442" y="5281374"/>
            <a:ext cx="725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238</a:t>
            </a:r>
            <a:r>
              <a:rPr lang="en-US" sz="1400" dirty="0"/>
              <a:t>U</a:t>
            </a:r>
          </a:p>
          <a:p>
            <a:r>
              <a:rPr lang="en-US" sz="1400" baseline="30000" dirty="0"/>
              <a:t>239</a:t>
            </a:r>
            <a:r>
              <a:rPr lang="en-US" sz="1400" dirty="0"/>
              <a:t>Pu</a:t>
            </a:r>
          </a:p>
          <a:p>
            <a:r>
              <a:rPr lang="en-US" sz="1400" baseline="30000" dirty="0"/>
              <a:t>241</a:t>
            </a:r>
            <a:r>
              <a:rPr lang="en-US" sz="1400" dirty="0"/>
              <a:t>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4311E0-BD9B-44E8-B474-FE82B05A5C92}"/>
              </a:ext>
            </a:extLst>
          </p:cNvPr>
          <p:cNvSpPr txBox="1"/>
          <p:nvPr/>
        </p:nvSpPr>
        <p:spPr>
          <a:xfrm>
            <a:off x="6712204" y="3854813"/>
            <a:ext cx="270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Huber-Mueller 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48A6B2-4C23-4CAA-AAD0-281B236903DF}"/>
              </a:ext>
            </a:extLst>
          </p:cNvPr>
          <p:cNvCxnSpPr>
            <a:cxnSpLocks/>
          </p:cNvCxnSpPr>
          <p:nvPr/>
        </p:nvCxnSpPr>
        <p:spPr>
          <a:xfrm flipV="1">
            <a:off x="6964471" y="4110207"/>
            <a:ext cx="200417" cy="336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E60759-652F-4E9F-9E83-0FD939277F39}"/>
              </a:ext>
            </a:extLst>
          </p:cNvPr>
          <p:cNvSpPr txBox="1"/>
          <p:nvPr/>
        </p:nvSpPr>
        <p:spPr>
          <a:xfrm>
            <a:off x="8425452" y="1348074"/>
            <a:ext cx="3766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¶"/>
            </a:pPr>
            <a:r>
              <a:rPr lang="en-US" dirty="0"/>
              <a:t>P. Huber, </a:t>
            </a:r>
            <a:r>
              <a:rPr lang="en-US" i="1" dirty="0"/>
              <a:t>Phys. Rev. C</a:t>
            </a:r>
            <a:r>
              <a:rPr lang="en-US" b="1" i="1" dirty="0"/>
              <a:t>84</a:t>
            </a:r>
            <a:r>
              <a:rPr lang="en-US" i="1" dirty="0"/>
              <a:t>:024617</a:t>
            </a:r>
          </a:p>
          <a:p>
            <a:pPr marL="285750" indent="-285750">
              <a:buFont typeface="Calibri" panose="020F0502020204030204" pitchFamily="34" charset="0"/>
              <a:buChar char="¶"/>
            </a:pPr>
            <a:r>
              <a:rPr lang="en-US" dirty="0"/>
              <a:t>Th. A. Mueller </a:t>
            </a:r>
            <a:r>
              <a:rPr lang="en-US" i="1" dirty="0"/>
              <a:t>et al</a:t>
            </a:r>
            <a:r>
              <a:rPr lang="en-US" dirty="0"/>
              <a:t>., </a:t>
            </a:r>
            <a:r>
              <a:rPr lang="en-US" i="1" dirty="0"/>
              <a:t>Phys. Rev. C</a:t>
            </a:r>
            <a:r>
              <a:rPr lang="en-US" b="1" i="1" dirty="0"/>
              <a:t>83</a:t>
            </a:r>
            <a:r>
              <a:rPr lang="en-US" i="1" dirty="0"/>
              <a:t>:054615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F65DC14-14F1-4D17-870E-8BE24276546E}"/>
              </a:ext>
            </a:extLst>
          </p:cNvPr>
          <p:cNvSpPr/>
          <p:nvPr/>
        </p:nvSpPr>
        <p:spPr>
          <a:xfrm>
            <a:off x="8110915" y="1419461"/>
            <a:ext cx="308802" cy="776025"/>
          </a:xfrm>
          <a:prstGeom prst="leftBrace">
            <a:avLst>
              <a:gd name="adj1" fmla="val 19428"/>
              <a:gd name="adj2" fmla="val 7535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235E47-6F4F-40E1-8EE1-D9C71CD5C04C}"/>
              </a:ext>
            </a:extLst>
          </p:cNvPr>
          <p:cNvSpPr/>
          <p:nvPr/>
        </p:nvSpPr>
        <p:spPr>
          <a:xfrm>
            <a:off x="1219279" y="3270651"/>
            <a:ext cx="4794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alibri" panose="020F0502020204030204" pitchFamily="34" charset="0"/>
              <a:buChar char="¶"/>
            </a:pPr>
            <a:r>
              <a:rPr lang="en-US" dirty="0"/>
              <a:t>A. C. Hayes </a:t>
            </a:r>
            <a:r>
              <a:rPr lang="en-US" i="1" dirty="0"/>
              <a:t>et al., </a:t>
            </a:r>
            <a:r>
              <a:rPr lang="en-US" dirty="0"/>
              <a:t>Phys. Rev. Lett. </a:t>
            </a:r>
            <a:r>
              <a:rPr lang="en-US" b="1" dirty="0"/>
              <a:t>112</a:t>
            </a:r>
            <a:r>
              <a:rPr lang="en-US" dirty="0"/>
              <a:t>, 202501 </a:t>
            </a:r>
          </a:p>
        </p:txBody>
      </p:sp>
    </p:spTree>
    <p:extLst>
      <p:ext uri="{BB962C8B-B14F-4D97-AF65-F5344CB8AC3E}">
        <p14:creationId xmlns:p14="http://schemas.microsoft.com/office/powerpoint/2010/main" val="178204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DBDA-EA4E-42DD-B8C6-9E76E19C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Antineutrino detector at </a:t>
            </a:r>
            <a:r>
              <a:rPr lang="en-US" dirty="0" err="1"/>
              <a:t>Daya</a:t>
            </a:r>
            <a:r>
              <a:rPr lang="en-US" dirty="0"/>
              <a:t> Bay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24874C4-BC8B-464D-9308-FAC17E695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12729" r="59315" b="12050"/>
          <a:stretch/>
        </p:blipFill>
        <p:spPr>
          <a:xfrm>
            <a:off x="4123157" y="4221271"/>
            <a:ext cx="474588" cy="11781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5C7D6-382D-4312-BD1D-EC70CA09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9745B-ED49-418B-B6C1-2FD4F384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asted-image.pdf" descr="pasted-image.pdf">
            <a:extLst>
              <a:ext uri="{FF2B5EF4-FFF2-40B4-BE49-F238E27FC236}">
                <a16:creationId xmlns:a16="http://schemas.microsoft.com/office/drawing/2014/main" id="{D6D07ECA-C28D-40EF-A282-DEF16B46A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2" y="1483582"/>
            <a:ext cx="3520656" cy="399329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06A3AD-DD59-41FF-A9E4-CD7F6BC45CEA}"/>
                  </a:ext>
                </a:extLst>
              </p:cNvPr>
              <p:cNvSpPr txBox="1"/>
              <p:nvPr/>
            </p:nvSpPr>
            <p:spPr>
              <a:xfrm>
                <a:off x="1455418" y="2880986"/>
                <a:ext cx="18461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06A3AD-DD59-41FF-A9E4-CD7F6BC4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18" y="2880986"/>
                <a:ext cx="184612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E9A8576-04B5-46A4-A46E-80064998B6E8}"/>
              </a:ext>
            </a:extLst>
          </p:cNvPr>
          <p:cNvGrpSpPr/>
          <p:nvPr/>
        </p:nvGrpSpPr>
        <p:grpSpPr>
          <a:xfrm>
            <a:off x="2937982" y="1454285"/>
            <a:ext cx="4516066" cy="3426710"/>
            <a:chOff x="2810961" y="1687957"/>
            <a:chExt cx="4516066" cy="34267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F771B56-F7C2-463B-9B68-60FE9A60BFC9}"/>
                </a:ext>
              </a:extLst>
            </p:cNvPr>
            <p:cNvCxnSpPr/>
            <p:nvPr/>
          </p:nvCxnSpPr>
          <p:spPr>
            <a:xfrm>
              <a:off x="5481920" y="3284460"/>
              <a:ext cx="0" cy="1404964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36EF42-749A-4CA6-959F-DA5095835C32}"/>
                </a:ext>
              </a:extLst>
            </p:cNvPr>
            <p:cNvGrpSpPr/>
            <p:nvPr/>
          </p:nvGrpSpPr>
          <p:grpSpPr>
            <a:xfrm>
              <a:off x="2810961" y="1687957"/>
              <a:ext cx="4516066" cy="3426710"/>
              <a:chOff x="2810961" y="1687957"/>
              <a:chExt cx="4516066" cy="3426710"/>
            </a:xfrm>
          </p:grpSpPr>
          <p:pic>
            <p:nvPicPr>
              <p:cNvPr id="25" name="Picture 2" descr="https://ars.els-cdn.com/content/image/1-s2.0-S0168900214002332-gr4_lrg.jpg">
                <a:extLst>
                  <a:ext uri="{FF2B5EF4-FFF2-40B4-BE49-F238E27FC236}">
                    <a16:creationId xmlns:a16="http://schemas.microsoft.com/office/drawing/2014/main" id="{61C15CEB-3210-467D-96E9-6BA316B38C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32865" y="1738299"/>
                <a:ext cx="2098111" cy="2034988"/>
              </a:xfrm>
              <a:prstGeom prst="rect">
                <a:avLst/>
              </a:prstGeom>
              <a:noFill/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07D18E1-560D-4D63-AF27-FF8D5CBE56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10961" y="1687957"/>
                <a:ext cx="741603" cy="79446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BD660E9-E8D6-4594-A767-5F1EC93F73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26285" y="1738299"/>
                <a:ext cx="2261798" cy="2270345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E4418D-CBDB-434C-A351-D18567534023}"/>
                  </a:ext>
                </a:extLst>
              </p:cNvPr>
              <p:cNvCxnSpPr>
                <a:stCxn id="26" idx="0"/>
                <a:endCxn id="25" idx="0"/>
              </p:cNvCxnSpPr>
              <p:nvPr/>
            </p:nvCxnSpPr>
            <p:spPr>
              <a:xfrm>
                <a:off x="3181763" y="1687957"/>
                <a:ext cx="2300158" cy="50342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F8BC46F-9E25-4346-9BF1-0E302BBC39E1}"/>
                  </a:ext>
                </a:extLst>
              </p:cNvPr>
              <p:cNvCxnSpPr>
                <a:stCxn id="26" idx="4"/>
                <a:endCxn id="27" idx="3"/>
              </p:cNvCxnSpPr>
              <p:nvPr/>
            </p:nvCxnSpPr>
            <p:spPr>
              <a:xfrm>
                <a:off x="3181763" y="2482419"/>
                <a:ext cx="1475755" cy="1193741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A428D73-1583-4C4D-B8F1-5693F78CE2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22027" y="4641880"/>
                <a:ext cx="128016" cy="12871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5C5CDA5-90EE-408F-9B8F-1920FDCBEA32}"/>
                  </a:ext>
                </a:extLst>
              </p:cNvPr>
              <p:cNvCxnSpPr/>
              <p:nvPr/>
            </p:nvCxnSpPr>
            <p:spPr>
              <a:xfrm>
                <a:off x="5194010" y="4267710"/>
                <a:ext cx="0" cy="72468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A1835ED-CF33-4EB5-B022-8E35CCB268E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48852" y="4745335"/>
                    <a:ext cx="20781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err="1">
                        <a:solidFill>
                          <a:srgbClr val="00B050"/>
                        </a:solidFill>
                        <a:uFillTx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calib</a:t>
                    </a:r>
                    <a:r>
                      <a:rPr lang="en-US" i="1" dirty="0">
                        <a:solidFill>
                          <a:srgbClr val="00B050"/>
                        </a:solidFill>
                        <a:uFillTx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. source: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uFillTx/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𝛾</m:t>
                        </m:r>
                      </m:oMath>
                    </a14:m>
                    <a:r>
                      <a:rPr lang="en-US" i="1" dirty="0">
                        <a:solidFill>
                          <a:srgbClr val="00B050"/>
                        </a:solidFill>
                        <a:uFillTx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, n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A1835ED-CF33-4EB5-B022-8E35CCB26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8852" y="4745335"/>
                    <a:ext cx="207817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39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806AC94-9396-4FB0-BA67-EE3CC7E47217}"/>
              </a:ext>
            </a:extLst>
          </p:cNvPr>
          <p:cNvSpPr/>
          <p:nvPr/>
        </p:nvSpPr>
        <p:spPr>
          <a:xfrm>
            <a:off x="1701105" y="6143316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NIM A 811, 133 (2016)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4E5FEF-9C67-43AC-92BC-058A9F2A64AD}"/>
              </a:ext>
            </a:extLst>
          </p:cNvPr>
          <p:cNvSpPr/>
          <p:nvPr/>
        </p:nvSpPr>
        <p:spPr>
          <a:xfrm>
            <a:off x="4777031" y="4890081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NIM A750, 19-37 (2014)</a:t>
            </a:r>
          </a:p>
        </p:txBody>
      </p:sp>
      <p:pic>
        <p:nvPicPr>
          <p:cNvPr id="35" name="Obrázek 14">
            <a:extLst>
              <a:ext uri="{FF2B5EF4-FFF2-40B4-BE49-F238E27FC236}">
                <a16:creationId xmlns:a16="http://schemas.microsoft.com/office/drawing/2014/main" id="{5379E425-BCEF-4B92-9114-AC9F4669010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94257" y="2116526"/>
            <a:ext cx="3972021" cy="2454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446F09B-9563-461F-A0F3-D5E365A0E47C}"/>
              </a:ext>
            </a:extLst>
          </p:cNvPr>
          <p:cNvSpPr/>
          <p:nvPr/>
        </p:nvSpPr>
        <p:spPr>
          <a:xfrm>
            <a:off x="8950604" y="1800851"/>
            <a:ext cx="2755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NIM A940 (2019) 230-242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C10A78-52DB-4271-AC53-036C24DDB581}"/>
                  </a:ext>
                </a:extLst>
              </p:cNvPr>
              <p:cNvSpPr txBox="1"/>
              <p:nvPr/>
            </p:nvSpPr>
            <p:spPr>
              <a:xfrm>
                <a:off x="7810080" y="4802199"/>
                <a:ext cx="3986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Positron energy uncertainty ~ 0.5%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𝛾</m:t>
                    </m:r>
                  </m:oMath>
                </a14:m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calibration + cosmogenic </a:t>
                </a:r>
                <a:r>
                  <a:rPr lang="en-US" baseline="300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12</a:t>
                </a:r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C10A78-52DB-4271-AC53-036C24DD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80" y="4802199"/>
                <a:ext cx="3986779" cy="646331"/>
              </a:xfrm>
              <a:prstGeom prst="rect">
                <a:avLst/>
              </a:prstGeom>
              <a:blipFill>
                <a:blip r:embed="rId9"/>
                <a:stretch>
                  <a:fillRect l="-91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16">
            <a:extLst>
              <a:ext uri="{FF2B5EF4-FFF2-40B4-BE49-F238E27FC236}">
                <a16:creationId xmlns:a16="http://schemas.microsoft.com/office/drawing/2014/main" id="{CF01A7FF-4F6D-4576-A47A-D56C10972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6" b="2856"/>
          <a:stretch/>
        </p:blipFill>
        <p:spPr bwMode="auto">
          <a:xfrm>
            <a:off x="1498112" y="3250318"/>
            <a:ext cx="1795130" cy="139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EA291E-4797-4E40-9A4C-5748DEC4CAFA}"/>
              </a:ext>
            </a:extLst>
          </p:cNvPr>
          <p:cNvSpPr txBox="1"/>
          <p:nvPr/>
        </p:nvSpPr>
        <p:spPr>
          <a:xfrm>
            <a:off x="-76988" y="4124145"/>
            <a:ext cx="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PMT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2311E-999E-49D8-935E-73F9F20722F6}"/>
              </a:ext>
            </a:extLst>
          </p:cNvPr>
          <p:cNvSpPr txBox="1"/>
          <p:nvPr/>
        </p:nvSpPr>
        <p:spPr>
          <a:xfrm>
            <a:off x="-88105" y="5199875"/>
            <a:ext cx="1231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Liquid Scintillator (LS)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275E13-3643-4925-9C40-149390F76EE9}"/>
              </a:ext>
            </a:extLst>
          </p:cNvPr>
          <p:cNvCxnSpPr>
            <a:cxnSpLocks/>
          </p:cNvCxnSpPr>
          <p:nvPr/>
        </p:nvCxnSpPr>
        <p:spPr>
          <a:xfrm flipH="1">
            <a:off x="550030" y="4271233"/>
            <a:ext cx="3248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AF678F-C6E7-4C3A-B857-88E1F0C636FB}"/>
              </a:ext>
            </a:extLst>
          </p:cNvPr>
          <p:cNvCxnSpPr>
            <a:cxnSpLocks/>
          </p:cNvCxnSpPr>
          <p:nvPr/>
        </p:nvCxnSpPr>
        <p:spPr>
          <a:xfrm>
            <a:off x="2013694" y="4647709"/>
            <a:ext cx="0" cy="855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3A8255D-C904-448F-80BD-2B340AAD4FAE}"/>
              </a:ext>
            </a:extLst>
          </p:cNvPr>
          <p:cNvSpPr txBox="1"/>
          <p:nvPr/>
        </p:nvSpPr>
        <p:spPr>
          <a:xfrm>
            <a:off x="1455418" y="5444960"/>
            <a:ext cx="123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Gd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-doped LS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95BA5D-FACD-4038-BB8E-D58C55036EE4}"/>
              </a:ext>
            </a:extLst>
          </p:cNvPr>
          <p:cNvCxnSpPr>
            <a:cxnSpLocks/>
          </p:cNvCxnSpPr>
          <p:nvPr/>
        </p:nvCxnSpPr>
        <p:spPr>
          <a:xfrm flipH="1">
            <a:off x="807312" y="4758725"/>
            <a:ext cx="478332" cy="6606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9B537B-5881-40D9-B565-6C49B71B4157}"/>
              </a:ext>
            </a:extLst>
          </p:cNvPr>
          <p:cNvCxnSpPr>
            <a:cxnSpLocks/>
          </p:cNvCxnSpPr>
          <p:nvPr/>
        </p:nvCxnSpPr>
        <p:spPr>
          <a:xfrm flipH="1">
            <a:off x="760278" y="4647722"/>
            <a:ext cx="5253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F8E7DA6-F5B5-42F9-862B-A65CA6EA3DC3}"/>
              </a:ext>
            </a:extLst>
          </p:cNvPr>
          <p:cNvSpPr txBox="1"/>
          <p:nvPr/>
        </p:nvSpPr>
        <p:spPr>
          <a:xfrm>
            <a:off x="-88105" y="4501780"/>
            <a:ext cx="998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Mineral Oil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3A25C-8AD1-4E3F-9BCF-25FDC1DBA285}"/>
              </a:ext>
            </a:extLst>
          </p:cNvPr>
          <p:cNvSpPr txBox="1"/>
          <p:nvPr/>
        </p:nvSpPr>
        <p:spPr>
          <a:xfrm>
            <a:off x="1654088" y="3427269"/>
            <a:ext cx="61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nH</a:t>
            </a:r>
            <a:endParaRPr lang="en-US" i="1" dirty="0">
              <a:solidFill>
                <a:srgbClr val="FF0000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943A02-A0F8-4C89-8449-EB22DCAE8C87}"/>
              </a:ext>
            </a:extLst>
          </p:cNvPr>
          <p:cNvSpPr txBox="1"/>
          <p:nvPr/>
        </p:nvSpPr>
        <p:spPr>
          <a:xfrm>
            <a:off x="2303022" y="3434984"/>
            <a:ext cx="61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nGd</a:t>
            </a:r>
            <a:endParaRPr lang="en-US" i="1" dirty="0">
              <a:solidFill>
                <a:srgbClr val="FF0000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94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88B5-0ED2-4B36-A43A-28FDB02A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flux measurement: IBD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62282-5629-4F17-AF05-4ED19478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126"/>
            <a:ext cx="10515600" cy="586822"/>
          </a:xfrm>
        </p:spPr>
        <p:txBody>
          <a:bodyPr/>
          <a:lstStyle/>
          <a:p>
            <a:r>
              <a:rPr lang="en-US" dirty="0"/>
              <a:t>IBD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D1E8D-2282-40D1-9DAF-182001E9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FF97D-D729-4ECF-9C2B-823E9780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228E0-D837-4D94-9C7C-E2D25C3B0B6C}"/>
              </a:ext>
            </a:extLst>
          </p:cNvPr>
          <p:cNvSpPr txBox="1">
            <a:spLocks/>
          </p:cNvSpPr>
          <p:nvPr/>
        </p:nvSpPr>
        <p:spPr>
          <a:xfrm>
            <a:off x="1793824" y="3072127"/>
            <a:ext cx="135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uFillTx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# of proton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32158-91F5-47B9-8B5B-53D17781F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/>
          <a:stretch/>
        </p:blipFill>
        <p:spPr>
          <a:xfrm>
            <a:off x="6911806" y="1531899"/>
            <a:ext cx="4918530" cy="3375247"/>
          </a:xfrm>
          <a:prstGeom prst="rect">
            <a:avLst/>
          </a:prstGeom>
        </p:spPr>
      </p:pic>
      <p:pic>
        <p:nvPicPr>
          <p:cNvPr id="8" name="Picture 7" descr="A picture containing object, watch  Description generated with very high confidence">
            <a:extLst>
              <a:ext uri="{FF2B5EF4-FFF2-40B4-BE49-F238E27FC236}">
                <a16:creationId xmlns:a16="http://schemas.microsoft.com/office/drawing/2014/main" id="{04A7AC58-05C6-45DB-93DC-8238AF7D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312" y="1968355"/>
            <a:ext cx="5079035" cy="860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25B04-4E9F-4EC4-B3FF-DA7688C5CD22}"/>
              </a:ext>
            </a:extLst>
          </p:cNvPr>
          <p:cNvSpPr txBox="1">
            <a:spLocks/>
          </p:cNvSpPr>
          <p:nvPr/>
        </p:nvSpPr>
        <p:spPr>
          <a:xfrm>
            <a:off x="1664406" y="3491164"/>
            <a:ext cx="19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IBD cross section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9D7DC-7355-4916-A3FA-67B893A43A7F}"/>
              </a:ext>
            </a:extLst>
          </p:cNvPr>
          <p:cNvSpPr txBox="1">
            <a:spLocks/>
          </p:cNvSpPr>
          <p:nvPr/>
        </p:nvSpPr>
        <p:spPr>
          <a:xfrm>
            <a:off x="1505026" y="3908844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uFillTx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IBD detection efficiency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B2DA4-77F5-4458-9B21-DD2CF13F8711}"/>
              </a:ext>
            </a:extLst>
          </p:cNvPr>
          <p:cNvSpPr txBox="1">
            <a:spLocks/>
          </p:cNvSpPr>
          <p:nvPr/>
        </p:nvSpPr>
        <p:spPr>
          <a:xfrm>
            <a:off x="3973625" y="3085824"/>
            <a:ext cx="1750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uFillTx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oscillation &amp; propagation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B682E-29D8-496B-AD0E-21F4456DED1E}"/>
              </a:ext>
            </a:extLst>
          </p:cNvPr>
          <p:cNvSpPr txBox="1">
            <a:spLocks/>
          </p:cNvSpPr>
          <p:nvPr/>
        </p:nvSpPr>
        <p:spPr>
          <a:xfrm>
            <a:off x="5116250" y="3716872"/>
            <a:ext cx="1689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antineutrino spectrum from fissile isotopes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318AF1-9B77-4211-AD0E-03A048D49E68}"/>
              </a:ext>
            </a:extLst>
          </p:cNvPr>
          <p:cNvCxnSpPr>
            <a:cxnSpLocks/>
          </p:cNvCxnSpPr>
          <p:nvPr/>
        </p:nvCxnSpPr>
        <p:spPr>
          <a:xfrm>
            <a:off x="2808553" y="2611392"/>
            <a:ext cx="0" cy="481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D5807A-7010-4CDF-8840-F7538B2D2232}"/>
              </a:ext>
            </a:extLst>
          </p:cNvPr>
          <p:cNvCxnSpPr>
            <a:cxnSpLocks/>
          </p:cNvCxnSpPr>
          <p:nvPr/>
        </p:nvCxnSpPr>
        <p:spPr>
          <a:xfrm flipH="1">
            <a:off x="3236510" y="2663208"/>
            <a:ext cx="1" cy="778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2554E2-F5E6-4221-BD2C-2EAE2B541096}"/>
              </a:ext>
            </a:extLst>
          </p:cNvPr>
          <p:cNvCxnSpPr>
            <a:cxnSpLocks/>
          </p:cNvCxnSpPr>
          <p:nvPr/>
        </p:nvCxnSpPr>
        <p:spPr>
          <a:xfrm>
            <a:off x="3643040" y="2590128"/>
            <a:ext cx="0" cy="1318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FD0A61-E177-4358-B386-17BA5181AED8}"/>
              </a:ext>
            </a:extLst>
          </p:cNvPr>
          <p:cNvCxnSpPr/>
          <p:nvPr/>
        </p:nvCxnSpPr>
        <p:spPr>
          <a:xfrm>
            <a:off x="4618742" y="2765621"/>
            <a:ext cx="0" cy="3698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4952DE-124E-429C-A682-F99066C5AD2A}"/>
              </a:ext>
            </a:extLst>
          </p:cNvPr>
          <p:cNvCxnSpPr/>
          <p:nvPr/>
        </p:nvCxnSpPr>
        <p:spPr>
          <a:xfrm>
            <a:off x="5749086" y="2754326"/>
            <a:ext cx="0" cy="936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ADEBBB-DF64-4AEA-A024-DA370BF49288}"/>
              </a:ext>
            </a:extLst>
          </p:cNvPr>
          <p:cNvCxnSpPr/>
          <p:nvPr/>
        </p:nvCxnSpPr>
        <p:spPr>
          <a:xfrm>
            <a:off x="2700086" y="2608458"/>
            <a:ext cx="21955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DF7BC9-DDF4-4102-BE73-A4F56ACCFD4C}"/>
              </a:ext>
            </a:extLst>
          </p:cNvPr>
          <p:cNvCxnSpPr>
            <a:cxnSpLocks/>
          </p:cNvCxnSpPr>
          <p:nvPr/>
        </p:nvCxnSpPr>
        <p:spPr>
          <a:xfrm>
            <a:off x="3054350" y="2663208"/>
            <a:ext cx="387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488BFE-78F1-4B72-8208-4245B8EB3CC1}"/>
              </a:ext>
            </a:extLst>
          </p:cNvPr>
          <p:cNvCxnSpPr/>
          <p:nvPr/>
        </p:nvCxnSpPr>
        <p:spPr>
          <a:xfrm>
            <a:off x="3533264" y="2587194"/>
            <a:ext cx="21955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9FAF0F-399C-496A-8C1B-BBE2E4636B56}"/>
              </a:ext>
            </a:extLst>
          </p:cNvPr>
          <p:cNvCxnSpPr>
            <a:cxnSpLocks/>
          </p:cNvCxnSpPr>
          <p:nvPr/>
        </p:nvCxnSpPr>
        <p:spPr>
          <a:xfrm>
            <a:off x="4254500" y="2765621"/>
            <a:ext cx="7429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33B4CB-ABC2-4D7B-921D-FFF8EC61CB4E}"/>
              </a:ext>
            </a:extLst>
          </p:cNvPr>
          <p:cNvCxnSpPr>
            <a:cxnSpLocks/>
          </p:cNvCxnSpPr>
          <p:nvPr/>
        </p:nvCxnSpPr>
        <p:spPr>
          <a:xfrm flipV="1">
            <a:off x="5226050" y="2745960"/>
            <a:ext cx="869950" cy="8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BAB8625-CA40-4F50-9AB6-CA6EAAF637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02781"/>
                <a:ext cx="10515600" cy="586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: IBD field per fission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BAB8625-CA40-4F50-9AB6-CA6EAAF63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02781"/>
                <a:ext cx="10515600" cy="586822"/>
              </a:xfrm>
              <a:prstGeom prst="rect">
                <a:avLst/>
              </a:prstGeom>
              <a:blipFill>
                <a:blip r:embed="rId5"/>
                <a:stretch>
                  <a:fillRect t="-14583" b="-1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 descr="A picture containing object, clock, watch  Description generated with high confidence">
            <a:extLst>
              <a:ext uri="{FF2B5EF4-FFF2-40B4-BE49-F238E27FC236}">
                <a16:creationId xmlns:a16="http://schemas.microsoft.com/office/drawing/2014/main" id="{EA86C26A-63E9-4A9D-ABB9-759ED8F9BE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t="11130"/>
          <a:stretch/>
        </p:blipFill>
        <p:spPr>
          <a:xfrm>
            <a:off x="1207342" y="5313036"/>
            <a:ext cx="4348401" cy="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B02E1B8F-667C-449D-BEDA-EF3FDD1F8ED5}"/>
              </a:ext>
            </a:extLst>
          </p:cNvPr>
          <p:cNvSpPr/>
          <p:nvPr/>
        </p:nvSpPr>
        <p:spPr>
          <a:xfrm>
            <a:off x="5795182" y="5402138"/>
            <a:ext cx="661711" cy="531958"/>
          </a:xfrm>
          <a:prstGeom prst="stripedRightArrow">
            <a:avLst/>
          </a:prstGeom>
          <a:solidFill>
            <a:srgbClr val="D0F1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DED7DC-9E0C-44EB-8C5C-3BEF97CC7D25}"/>
                  </a:ext>
                </a:extLst>
              </p:cNvPr>
              <p:cNvSpPr txBox="1"/>
              <p:nvPr/>
            </p:nvSpPr>
            <p:spPr>
              <a:xfrm>
                <a:off x="6539977" y="5498738"/>
                <a:ext cx="3304746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for antineutrino flux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DED7DC-9E0C-44EB-8C5C-3BEF97CC7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977" y="5498738"/>
                <a:ext cx="3304746" cy="391582"/>
              </a:xfrm>
              <a:prstGeom prst="rect">
                <a:avLst/>
              </a:prstGeom>
              <a:blipFill>
                <a:blip r:embed="rId7"/>
                <a:stretch>
                  <a:fillRect l="-1661"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67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2DC2-0D05-4E3A-BAF1-1D48DB0E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168"/>
          </a:xfrm>
        </p:spPr>
        <p:txBody>
          <a:bodyPr>
            <a:normAutofit/>
          </a:bodyPr>
          <a:lstStyle/>
          <a:p>
            <a:r>
              <a:rPr lang="en-US" dirty="0"/>
              <a:t>Previous results from </a:t>
            </a:r>
            <a:r>
              <a:rPr lang="en-US" dirty="0" err="1"/>
              <a:t>Daya</a:t>
            </a:r>
            <a:r>
              <a:rPr lang="en-US" dirty="0"/>
              <a:t> Bay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CBB3-A470-49EC-A3DE-DA7CF239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136" y="5201645"/>
            <a:ext cx="6144810" cy="102211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Fuel evolution =&gt; decomposed IBD yield of </a:t>
            </a:r>
            <a:r>
              <a:rPr lang="en-US" sz="1800" baseline="30000" dirty="0"/>
              <a:t>235</a:t>
            </a:r>
            <a:r>
              <a:rPr lang="en-US" sz="1800" dirty="0"/>
              <a:t>U and </a:t>
            </a:r>
            <a:r>
              <a:rPr lang="en-US" sz="1800" baseline="30000" dirty="0"/>
              <a:t>239</a:t>
            </a:r>
            <a:r>
              <a:rPr lang="en-US" sz="1800" dirty="0"/>
              <a:t>Pu</a:t>
            </a:r>
          </a:p>
          <a:p>
            <a:r>
              <a:rPr lang="en-US" sz="1800" dirty="0"/>
              <a:t>Indicates overprediction of </a:t>
            </a:r>
            <a:r>
              <a:rPr lang="en-US" sz="1800" baseline="30000" dirty="0"/>
              <a:t>235</a:t>
            </a:r>
            <a:r>
              <a:rPr lang="en-US" sz="1800" dirty="0"/>
              <a:t>U IBD yield</a:t>
            </a:r>
          </a:p>
          <a:p>
            <a:r>
              <a:rPr lang="en-US" sz="1800" dirty="0"/>
              <a:t>Underestimated systematic uncertainty in model prediction?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C59DD-5EF8-4489-BD8B-A7658D9B2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C412-59FC-457C-BC34-2D153D3E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BB771-F5B7-463D-A071-33219ECC70EF}"/>
              </a:ext>
            </a:extLst>
          </p:cNvPr>
          <p:cNvSpPr/>
          <p:nvPr/>
        </p:nvSpPr>
        <p:spPr>
          <a:xfrm>
            <a:off x="7552874" y="-44194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Chinese Physics C, 2017, 41(1): 13002-013002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0A1FB7-538F-4EF1-B547-E5407670C68F}"/>
                  </a:ext>
                </a:extLst>
              </p:cNvPr>
              <p:cNvSpPr txBox="1"/>
              <p:nvPr/>
            </p:nvSpPr>
            <p:spPr>
              <a:xfrm>
                <a:off x="991514" y="5148673"/>
                <a:ext cx="4598811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latin typeface="CMU Concrete" panose="02000603000000000000" pitchFamily="2" charset="0"/>
                    <a:ea typeface="CMU Concrete" panose="02000603000000000000" pitchFamily="2" charset="0"/>
                    <a:cs typeface="CMU Concrete" panose="02000603000000000000" pitchFamily="2" charset="0"/>
                  </a:rPr>
                  <a:t> = </a:t>
                </a:r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(5.91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0.12)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latin typeface="CMU Concrete" panose="02000603000000000000" pitchFamily="2" charset="0"/>
                    <a:ea typeface="CMU Concrete" panose="02000603000000000000" pitchFamily="2" charset="0"/>
                    <a:cs typeface="CMU Concrete" panose="02000603000000000000" pitchFamily="2" charset="0"/>
                  </a:rPr>
                  <a:t> 10</a:t>
                </a:r>
                <a:r>
                  <a:rPr lang="en-US" baseline="30000" dirty="0">
                    <a:latin typeface="CMU Concrete" panose="02000603000000000000" pitchFamily="2" charset="0"/>
                    <a:ea typeface="CMU Concrete" panose="02000603000000000000" pitchFamily="2" charset="0"/>
                    <a:cs typeface="CMU Concrete" panose="02000603000000000000" pitchFamily="2" charset="0"/>
                  </a:rPr>
                  <a:t>-43</a:t>
                </a:r>
                <a:r>
                  <a:rPr lang="en-US" dirty="0">
                    <a:latin typeface="CMU Concrete" panose="02000603000000000000" pitchFamily="2" charset="0"/>
                    <a:ea typeface="CMU Concrete" panose="02000603000000000000" pitchFamily="2" charset="0"/>
                    <a:cs typeface="CMU Concrete" panose="02000603000000000000" pitchFamily="2" charset="0"/>
                  </a:rPr>
                  <a:t> </a:t>
                </a:r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cm</a:t>
                </a:r>
                <a:r>
                  <a:rPr lang="en-US" baseline="300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2</a:t>
                </a:r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/ fission</a:t>
                </a:r>
              </a:p>
              <a:p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R(Huber-Mueller) = 0.946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Concrete" panose="02000603000000000000" pitchFamily="2" charset="0"/>
                        <a:cs typeface="CMU Concrete" panose="02000603000000000000" pitchFamily="2" charset="0"/>
                      </a:rPr>
                      <m:t>±</m:t>
                    </m:r>
                  </m:oMath>
                </a14:m>
                <a:r>
                  <a:rPr lang="en-US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0.020 (exp.)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0A1FB7-538F-4EF1-B547-E5407670C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14" y="5148673"/>
                <a:ext cx="4598811" cy="668581"/>
              </a:xfrm>
              <a:prstGeom prst="rect">
                <a:avLst/>
              </a:prstGeom>
              <a:blipFill>
                <a:blip r:embed="rId3"/>
                <a:stretch>
                  <a:fillRect l="-1194" t="-4587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27">
            <a:extLst>
              <a:ext uri="{FF2B5EF4-FFF2-40B4-BE49-F238E27FC236}">
                <a16:creationId xmlns:a16="http://schemas.microsoft.com/office/drawing/2014/main" id="{682EF757-BDE9-4FD1-B627-B89E4217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07" y="1772282"/>
            <a:ext cx="2736303" cy="123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28">
            <a:extLst>
              <a:ext uri="{FF2B5EF4-FFF2-40B4-BE49-F238E27FC236}">
                <a16:creationId xmlns:a16="http://schemas.microsoft.com/office/drawing/2014/main" id="{2F104151-AB94-45A4-9EB1-9DF3DCB1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61" y="3183364"/>
            <a:ext cx="2726013" cy="179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bdélník 8">
            <a:extLst>
              <a:ext uri="{FF2B5EF4-FFF2-40B4-BE49-F238E27FC236}">
                <a16:creationId xmlns:a16="http://schemas.microsoft.com/office/drawing/2014/main" id="{EB180115-EBD7-4F12-9AEC-187F9F73ABA1}"/>
              </a:ext>
            </a:extLst>
          </p:cNvPr>
          <p:cNvSpPr/>
          <p:nvPr/>
        </p:nvSpPr>
        <p:spPr>
          <a:xfrm>
            <a:off x="8643643" y="1297241"/>
            <a:ext cx="2125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7.8% deficit for </a:t>
            </a:r>
            <a:r>
              <a:rPr lang="en-US" sz="1800" b="0" i="1" baseline="30000" dirty="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235</a:t>
            </a:r>
            <a:r>
              <a:rPr lang="en-US" sz="1800" b="0" i="1" dirty="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</a:t>
            </a:r>
          </a:p>
        </p:txBody>
      </p:sp>
      <p:pic>
        <p:nvPicPr>
          <p:cNvPr id="13" name="Picture 519">
            <a:extLst>
              <a:ext uri="{FF2B5EF4-FFF2-40B4-BE49-F238E27FC236}">
                <a16:creationId xmlns:a16="http://schemas.microsoft.com/office/drawing/2014/main" id="{C726F162-2BC3-42F6-9612-FFD751875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89" y="1652578"/>
            <a:ext cx="3544912" cy="342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箭头连接符 6">
            <a:extLst>
              <a:ext uri="{FF2B5EF4-FFF2-40B4-BE49-F238E27FC236}">
                <a16:creationId xmlns:a16="http://schemas.microsoft.com/office/drawing/2014/main" id="{CA3D0F06-15F2-4ADD-85CE-5CB3C1A60398}"/>
              </a:ext>
            </a:extLst>
          </p:cNvPr>
          <p:cNvCxnSpPr/>
          <p:nvPr/>
        </p:nvCxnSpPr>
        <p:spPr bwMode="auto">
          <a:xfrm>
            <a:off x="9668801" y="1841002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2">
            <a:extLst>
              <a:ext uri="{FF2B5EF4-FFF2-40B4-BE49-F238E27FC236}">
                <a16:creationId xmlns:a16="http://schemas.microsoft.com/office/drawing/2014/main" id="{63F768B1-6706-4FD5-B9A6-A7124795B3F4}"/>
              </a:ext>
            </a:extLst>
          </p:cNvPr>
          <p:cNvCxnSpPr/>
          <p:nvPr/>
        </p:nvCxnSpPr>
        <p:spPr bwMode="auto">
          <a:xfrm>
            <a:off x="9668801" y="1702682"/>
            <a:ext cx="0" cy="98248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6CFA420-0A6E-4310-AAEC-C3A15A191FCD}"/>
              </a:ext>
            </a:extLst>
          </p:cNvPr>
          <p:cNvSpPr/>
          <p:nvPr/>
        </p:nvSpPr>
        <p:spPr>
          <a:xfrm>
            <a:off x="9285023" y="284290"/>
            <a:ext cx="292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Phys. Rev. Lett. 118.251801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EDA20-13E3-489B-91A5-10ADE74C80D2}"/>
              </a:ext>
            </a:extLst>
          </p:cNvPr>
          <p:cNvSpPr txBox="1"/>
          <p:nvPr/>
        </p:nvSpPr>
        <p:spPr>
          <a:xfrm>
            <a:off x="5715585" y="1386681"/>
            <a:ext cx="128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1230 days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198227-8E16-4AA5-8CCA-08BFAC3CBFD6}"/>
              </a:ext>
            </a:extLst>
          </p:cNvPr>
          <p:cNvGrpSpPr/>
          <p:nvPr/>
        </p:nvGrpSpPr>
        <p:grpSpPr>
          <a:xfrm>
            <a:off x="752727" y="1856837"/>
            <a:ext cx="3420817" cy="3030898"/>
            <a:chOff x="60969" y="35159"/>
            <a:chExt cx="4601578" cy="3823548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F726599-BADC-46E7-9D88-8FEF8CAB7C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r="10106" b="29432"/>
            <a:stretch/>
          </p:blipFill>
          <p:spPr bwMode="auto">
            <a:xfrm>
              <a:off x="60969" y="35159"/>
              <a:ext cx="4601578" cy="3522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">
              <a:extLst>
                <a:ext uri="{FF2B5EF4-FFF2-40B4-BE49-F238E27FC236}">
                  <a16:creationId xmlns:a16="http://schemas.microsoft.com/office/drawing/2014/main" id="{2C4BD2F5-2D52-40DE-A31B-C451F7F88D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15183" t="94052" r="10106" b="172"/>
            <a:stretch/>
          </p:blipFill>
          <p:spPr bwMode="auto">
            <a:xfrm>
              <a:off x="838200" y="3570417"/>
              <a:ext cx="3824346" cy="288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E53699A-5C28-41A2-81E4-CC7503242F5C}"/>
              </a:ext>
            </a:extLst>
          </p:cNvPr>
          <p:cNvSpPr txBox="1"/>
          <p:nvPr/>
        </p:nvSpPr>
        <p:spPr>
          <a:xfrm>
            <a:off x="1742753" y="1303572"/>
            <a:ext cx="212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621-day dataset</a:t>
            </a:r>
          </a:p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1.1 million IBD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9B16AD-64A4-4A6D-96E2-00DED43505C7}"/>
              </a:ext>
            </a:extLst>
          </p:cNvPr>
          <p:cNvSpPr txBox="1"/>
          <p:nvPr/>
        </p:nvSpPr>
        <p:spPr>
          <a:xfrm>
            <a:off x="170267" y="53222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Prev.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031D61A-563A-4AB3-A74B-F88524238A29}"/>
              </a:ext>
            </a:extLst>
          </p:cNvPr>
          <p:cNvSpPr/>
          <p:nvPr/>
        </p:nvSpPr>
        <p:spPr>
          <a:xfrm>
            <a:off x="889348" y="5270875"/>
            <a:ext cx="102166" cy="47550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6E4FDB91-CFF1-4248-8FF8-A5C4977D128B}"/>
              </a:ext>
            </a:extLst>
          </p:cNvPr>
          <p:cNvSpPr/>
          <p:nvPr/>
        </p:nvSpPr>
        <p:spPr>
          <a:xfrm rot="5400000">
            <a:off x="5807823" y="3017589"/>
            <a:ext cx="764088" cy="564988"/>
          </a:xfrm>
          <a:prstGeom prst="stripedRightArrow">
            <a:avLst/>
          </a:prstGeom>
          <a:solidFill>
            <a:srgbClr val="D0F1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D4EED05A-037A-417E-99D5-F3922246E549}"/>
              </a:ext>
            </a:extLst>
          </p:cNvPr>
          <p:cNvSpPr/>
          <p:nvPr/>
        </p:nvSpPr>
        <p:spPr>
          <a:xfrm>
            <a:off x="7503921" y="3949780"/>
            <a:ext cx="764088" cy="564988"/>
          </a:xfrm>
          <a:prstGeom prst="stripedRightArrow">
            <a:avLst/>
          </a:prstGeom>
          <a:solidFill>
            <a:srgbClr val="D0F1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037879-5708-4FD6-B49C-8D6BB788AA80}"/>
              </a:ext>
            </a:extLst>
          </p:cNvPr>
          <p:cNvSpPr txBox="1"/>
          <p:nvPr/>
        </p:nvSpPr>
        <p:spPr>
          <a:xfrm>
            <a:off x="2743440" y="3608158"/>
            <a:ext cx="65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B0968E-E839-4401-A420-543F9752B61E}"/>
                  </a:ext>
                </a:extLst>
              </p:cNvPr>
              <p:cNvSpPr txBox="1"/>
              <p:nvPr/>
            </p:nvSpPr>
            <p:spPr>
              <a:xfrm>
                <a:off x="6927838" y="3575642"/>
                <a:ext cx="1385834" cy="3955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B0968E-E839-4401-A420-543F9752B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838" y="3575642"/>
                <a:ext cx="1385834" cy="395558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74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5193-C464-4985-94DD-222AFC0B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IBD detection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3E96-C587-421D-AF26-E606374EE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080" y="4346874"/>
            <a:ext cx="3170946" cy="1232051"/>
          </a:xfrm>
        </p:spPr>
        <p:txBody>
          <a:bodyPr>
            <a:normAutofit/>
          </a:bodyPr>
          <a:lstStyle/>
          <a:p>
            <a:r>
              <a:rPr lang="en-US" sz="1800" baseline="31999" dirty="0">
                <a:cs typeface="Calibri Light" panose="020F0302020204030204" pitchFamily="34" charset="0"/>
              </a:rPr>
              <a:t>241</a:t>
            </a:r>
            <a:r>
              <a:rPr lang="en-US" sz="1800" dirty="0">
                <a:cs typeface="Calibri Light" panose="020F0302020204030204" pitchFamily="34" charset="0"/>
              </a:rPr>
              <a:t>Am-</a:t>
            </a:r>
            <a:r>
              <a:rPr lang="en-US" sz="1800" baseline="31999" dirty="0">
                <a:cs typeface="Calibri Light" panose="020F0302020204030204" pitchFamily="34" charset="0"/>
              </a:rPr>
              <a:t>13</a:t>
            </a:r>
            <a:r>
              <a:rPr lang="en-US" sz="1800" dirty="0">
                <a:cs typeface="Calibri Light" panose="020F0302020204030204" pitchFamily="34" charset="0"/>
              </a:rPr>
              <a:t>C and </a:t>
            </a:r>
            <a:r>
              <a:rPr lang="en-US" sz="1800" baseline="31999" dirty="0">
                <a:cs typeface="Calibri Light" panose="020F0302020204030204" pitchFamily="34" charset="0"/>
              </a:rPr>
              <a:t>241</a:t>
            </a:r>
            <a:r>
              <a:rPr lang="en-US" sz="1800" dirty="0">
                <a:cs typeface="Calibri Light" panose="020F0302020204030204" pitchFamily="34" charset="0"/>
              </a:rPr>
              <a:t>Am-</a:t>
            </a:r>
            <a:r>
              <a:rPr lang="en-US" sz="1800" baseline="31999" dirty="0">
                <a:cs typeface="Calibri Light" panose="020F0302020204030204" pitchFamily="34" charset="0"/>
              </a:rPr>
              <a:t>9</a:t>
            </a:r>
            <a:r>
              <a:rPr lang="en-US" sz="1800" dirty="0">
                <a:cs typeface="Calibri Light" panose="020F0302020204030204" pitchFamily="34" charset="0"/>
              </a:rPr>
              <a:t>Be</a:t>
            </a:r>
          </a:p>
          <a:p>
            <a:r>
              <a:rPr lang="en-US" sz="1800" dirty="0">
                <a:cs typeface="Calibri Light" panose="020F0302020204030204" pitchFamily="34" charset="0"/>
              </a:rPr>
              <a:t>Neutron calibration well constrained by model spread in MC simulation</a:t>
            </a: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0A233-B269-406B-B2D2-651752FE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DPF 2019, Wenqiang Gu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8956C-AFE9-4844-85D7-2B507F76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EEAA-EDF5-4B83-8418-26E7E0211B8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BBC2DF-C40B-42FE-8974-3F85A3150745}"/>
              </a:ext>
            </a:extLst>
          </p:cNvPr>
          <p:cNvGrpSpPr/>
          <p:nvPr/>
        </p:nvGrpSpPr>
        <p:grpSpPr>
          <a:xfrm>
            <a:off x="838200" y="1573066"/>
            <a:ext cx="3710839" cy="2335843"/>
            <a:chOff x="2389740" y="3314372"/>
            <a:chExt cx="3710839" cy="2335843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0B752C1-D6CD-4BE5-9290-79D212A8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740" y="3622038"/>
              <a:ext cx="3710839" cy="20281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2E347745-81FE-49AC-B4E4-374CBFDDF54F}"/>
                </a:ext>
              </a:extLst>
            </p:cNvPr>
            <p:cNvSpPr>
              <a:spLocks/>
            </p:cNvSpPr>
            <p:nvPr/>
          </p:nvSpPr>
          <p:spPr>
            <a:xfrm>
              <a:off x="2493100" y="4756293"/>
              <a:ext cx="3483083" cy="644867"/>
            </a:xfrm>
            <a:prstGeom prst="roundRect">
              <a:avLst>
                <a:gd name="adj" fmla="val 18712"/>
              </a:avLst>
            </a:prstGeom>
            <a:ln w="38100">
              <a:solidFill>
                <a:srgbClr val="C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F3F1DF"/>
                  </a:solidFill>
                  <a:effectLst/>
                  <a:uFillTx/>
                </a:defRPr>
              </a:pPr>
              <a:endParaRPr sz="2250">
                <a:uFillTx/>
              </a:endParaRPr>
            </a:p>
          </p:txBody>
        </p:sp>
        <p:sp>
          <p:nvSpPr>
            <p:cNvPr id="9" name="previous efficiency values">
              <a:extLst>
                <a:ext uri="{FF2B5EF4-FFF2-40B4-BE49-F238E27FC236}">
                  <a16:creationId xmlns:a16="http://schemas.microsoft.com/office/drawing/2014/main" id="{7AB30251-6917-4677-8FA3-5A2CBFA20343}"/>
                </a:ext>
              </a:extLst>
            </p:cNvPr>
            <p:cNvSpPr txBox="1">
              <a:spLocks/>
            </p:cNvSpPr>
            <p:nvPr/>
          </p:nvSpPr>
          <p:spPr>
            <a:xfrm>
              <a:off x="2598282" y="3314372"/>
              <a:ext cx="3293753" cy="37991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200" i="0">
                  <a:solidFill>
                    <a:srgbClr val="58677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000" dirty="0">
                  <a:solidFill>
                    <a:srgbClr val="C00000"/>
                  </a:solidFill>
                  <a:uFillTx/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</a:t>
              </a:r>
              <a:r>
                <a:rPr sz="2000" dirty="0">
                  <a:solidFill>
                    <a:srgbClr val="C00000"/>
                  </a:solidFill>
                  <a:uFillTx/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revious</a:t>
              </a:r>
              <a:r>
                <a:rPr lang="en-US" sz="2000" dirty="0">
                  <a:solidFill>
                    <a:srgbClr val="C00000"/>
                  </a:solidFill>
                  <a:uFillTx/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 IBD</a:t>
              </a:r>
              <a:r>
                <a:rPr sz="2000" dirty="0">
                  <a:solidFill>
                    <a:srgbClr val="C00000"/>
                  </a:solidFill>
                  <a:uFillTx/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 efficiency values 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DDD36-4581-4AA5-B75E-CFB7969D1A10}"/>
              </a:ext>
            </a:extLst>
          </p:cNvPr>
          <p:cNvCxnSpPr/>
          <p:nvPr/>
        </p:nvCxnSpPr>
        <p:spPr>
          <a:xfrm>
            <a:off x="2094920" y="3659854"/>
            <a:ext cx="0" cy="35818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6BB09-9630-4C0C-AEDB-2D10118272A7}"/>
                  </a:ext>
                </a:extLst>
              </p:cNvPr>
              <p:cNvSpPr txBox="1"/>
              <p:nvPr/>
            </p:nvSpPr>
            <p:spPr>
              <a:xfrm>
                <a:off x="995757" y="4007930"/>
                <a:ext cx="3170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Neutron-related efficiency</a:t>
                </a:r>
              </a:p>
              <a:p>
                <a:r>
                  <a:rPr lang="el-GR" sz="2000" dirty="0">
                    <a:solidFill>
                      <a:srgbClr val="C0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ε</a:t>
                </a:r>
                <a:r>
                  <a:rPr lang="en-US" sz="2000" baseline="-5999" dirty="0">
                    <a:solidFill>
                      <a:srgbClr val="C0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n </a:t>
                </a:r>
                <a:r>
                  <a:rPr lang="en-US" sz="2000" dirty="0">
                    <a:solidFill>
                      <a:srgbClr val="C0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= 81.83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1.38%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6BB09-9630-4C0C-AEDB-2D101182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57" y="4007930"/>
                <a:ext cx="3170946" cy="707886"/>
              </a:xfrm>
              <a:prstGeom prst="rect">
                <a:avLst/>
              </a:prstGeom>
              <a:blipFill>
                <a:blip r:embed="rId3"/>
                <a:stretch>
                  <a:fillRect l="-1919"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ABDA8432-EFB4-4158-9E8E-BCF09C85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68"/>
          <a:stretch/>
        </p:blipFill>
        <p:spPr>
          <a:xfrm>
            <a:off x="8799267" y="1342918"/>
            <a:ext cx="2094426" cy="243890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80C394-2C9F-48AD-A104-3FA9369A024C}"/>
                  </a:ext>
                </a:extLst>
              </p:cNvPr>
              <p:cNvSpPr/>
              <p:nvPr/>
            </p:nvSpPr>
            <p:spPr>
              <a:xfrm>
                <a:off x="1046742" y="5680387"/>
                <a:ext cx="24256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sz="2000" dirty="0">
                    <a:solidFill>
                      <a:srgbClr val="C0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ε</a:t>
                </a:r>
                <a:r>
                  <a:rPr lang="en-US" sz="2000" baseline="-5999" dirty="0">
                    <a:solidFill>
                      <a:srgbClr val="C0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n </a:t>
                </a:r>
                <a:r>
                  <a:rPr lang="en-US" sz="2000" dirty="0">
                    <a:solidFill>
                      <a:srgbClr val="C0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= 81.48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0.60%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80C394-2C9F-48AD-A104-3FA9369A0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42" y="5680387"/>
                <a:ext cx="2425664" cy="400110"/>
              </a:xfrm>
              <a:prstGeom prst="rect">
                <a:avLst/>
              </a:prstGeom>
              <a:blipFill>
                <a:blip r:embed="rId6"/>
                <a:stretch>
                  <a:fillRect l="-2764" t="-9231" r="-1508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D86A250A-7082-4ECD-BA59-E284EC11C325}"/>
              </a:ext>
            </a:extLst>
          </p:cNvPr>
          <p:cNvSpPr/>
          <p:nvPr/>
        </p:nvSpPr>
        <p:spPr>
          <a:xfrm rot="5400000">
            <a:off x="1712876" y="4914387"/>
            <a:ext cx="764088" cy="564988"/>
          </a:xfrm>
          <a:prstGeom prst="stripedRightArrow">
            <a:avLst/>
          </a:prstGeom>
          <a:solidFill>
            <a:srgbClr val="D0F1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A6844-9199-42C4-9259-B10EEE452EC8}"/>
              </a:ext>
            </a:extLst>
          </p:cNvPr>
          <p:cNvSpPr txBox="1"/>
          <p:nvPr/>
        </p:nvSpPr>
        <p:spPr>
          <a:xfrm>
            <a:off x="2513693" y="4855363"/>
            <a:ext cx="1757090" cy="646331"/>
          </a:xfrm>
          <a:prstGeom prst="rect">
            <a:avLst/>
          </a:prstGeom>
          <a:solidFill>
            <a:srgbClr val="D0F1C3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Concrete" panose="02000603000000000000" pitchFamily="2" charset="0"/>
                <a:ea typeface="CMU Concrete" panose="02000603000000000000" pitchFamily="2" charset="0"/>
                <a:cs typeface="CMU Concrete" panose="02000603000000000000" pitchFamily="2" charset="0"/>
              </a:rPr>
              <a:t>Uncertainty improved x2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690915-EF13-46AF-B694-B96212D2453B}"/>
              </a:ext>
            </a:extLst>
          </p:cNvPr>
          <p:cNvSpPr/>
          <p:nvPr/>
        </p:nvSpPr>
        <p:spPr>
          <a:xfrm>
            <a:off x="9500237" y="1074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arXiv:1808.10836 [hep-ex]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886D38-2B25-45BE-A6D7-06394825A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126" y="1385506"/>
            <a:ext cx="3601293" cy="47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04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1346</Words>
  <Application>Microsoft Office PowerPoint</Application>
  <PresentationFormat>Widescreen</PresentationFormat>
  <Paragraphs>246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Proxima Nova</vt:lpstr>
      <vt:lpstr>Arial</vt:lpstr>
      <vt:lpstr>Calibri</vt:lpstr>
      <vt:lpstr>Calibri Light</vt:lpstr>
      <vt:lpstr>Cambria Math</vt:lpstr>
      <vt:lpstr>CMU Concrete</vt:lpstr>
      <vt:lpstr>CMU Sans Serif</vt:lpstr>
      <vt:lpstr>CMU Sans Serif Demi Condensed</vt:lpstr>
      <vt:lpstr>Office Theme</vt:lpstr>
      <vt:lpstr>PowerPoint Presentation</vt:lpstr>
      <vt:lpstr>Daya Bay: the hunt of θ_13</vt:lpstr>
      <vt:lpstr>θ_13 oscillation</vt:lpstr>
      <vt:lpstr>Unprecedented reactor ν ̅_e dataset</vt:lpstr>
      <vt:lpstr>Why reactor ν ̅_e flux &amp; spectrum? </vt:lpstr>
      <vt:lpstr>Antineutrino detector at Daya Bay</vt:lpstr>
      <vt:lpstr>Integrated flux measurement: IBD yield</vt:lpstr>
      <vt:lpstr>Previous results from Daya Bay</vt:lpstr>
      <vt:lpstr>Improved IBD detection efficiency</vt:lpstr>
      <vt:lpstr>Updated absolute ν ̅_e flux &amp; spectrum</vt:lpstr>
      <vt:lpstr>Spectral evolution &amp; decomposition</vt:lpstr>
      <vt:lpstr>Extract 235U &amp; 239Pu antineutrino spectra</vt:lpstr>
      <vt:lpstr>Summary</vt:lpstr>
      <vt:lpstr>Thanks!</vt:lpstr>
      <vt:lpstr>PowerPoint Presentation</vt:lpstr>
      <vt:lpstr>Absolute spectrum for 235U</vt:lpstr>
      <vt:lpstr>The Daya Bay collaboration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Reactor antineutrino flux and spectrum measurement from Daya Bay</dc:title>
  <dc:creator>Gu, Wenqiang</dc:creator>
  <cp:lastModifiedBy>Gu, Wenqiang</cp:lastModifiedBy>
  <cp:revision>119</cp:revision>
  <dcterms:created xsi:type="dcterms:W3CDTF">2019-07-22T00:58:33Z</dcterms:created>
  <dcterms:modified xsi:type="dcterms:W3CDTF">2019-07-25T03:35:44Z</dcterms:modified>
</cp:coreProperties>
</file>